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7"/>
  </p:notesMasterIdLst>
  <p:sldIdLst>
    <p:sldId id="262" r:id="rId5"/>
    <p:sldId id="500" r:id="rId6"/>
    <p:sldId id="520" r:id="rId7"/>
    <p:sldId id="627" r:id="rId8"/>
    <p:sldId id="628" r:id="rId9"/>
    <p:sldId id="629" r:id="rId10"/>
    <p:sldId id="630" r:id="rId11"/>
    <p:sldId id="631" r:id="rId12"/>
    <p:sldId id="632" r:id="rId13"/>
    <p:sldId id="633" r:id="rId14"/>
    <p:sldId id="674" r:id="rId15"/>
    <p:sldId id="673" r:id="rId16"/>
    <p:sldId id="634" r:id="rId17"/>
    <p:sldId id="635" r:id="rId18"/>
    <p:sldId id="636" r:id="rId19"/>
    <p:sldId id="637" r:id="rId20"/>
    <p:sldId id="638" r:id="rId21"/>
    <p:sldId id="641" r:id="rId22"/>
    <p:sldId id="642" r:id="rId23"/>
    <p:sldId id="643" r:id="rId24"/>
    <p:sldId id="644" r:id="rId25"/>
    <p:sldId id="645" r:id="rId26"/>
    <p:sldId id="646" r:id="rId27"/>
    <p:sldId id="647" r:id="rId28"/>
    <p:sldId id="648" r:id="rId29"/>
    <p:sldId id="649" r:id="rId30"/>
    <p:sldId id="640" r:id="rId31"/>
    <p:sldId id="650" r:id="rId32"/>
    <p:sldId id="639" r:id="rId33"/>
    <p:sldId id="652" r:id="rId34"/>
    <p:sldId id="651" r:id="rId35"/>
    <p:sldId id="653" r:id="rId36"/>
    <p:sldId id="654" r:id="rId37"/>
    <p:sldId id="655" r:id="rId38"/>
    <p:sldId id="658" r:id="rId39"/>
    <p:sldId id="656" r:id="rId40"/>
    <p:sldId id="657" r:id="rId41"/>
    <p:sldId id="659" r:id="rId42"/>
    <p:sldId id="660" r:id="rId43"/>
    <p:sldId id="661" r:id="rId44"/>
    <p:sldId id="662" r:id="rId45"/>
    <p:sldId id="663" r:id="rId46"/>
    <p:sldId id="664" r:id="rId47"/>
    <p:sldId id="665" r:id="rId48"/>
    <p:sldId id="666" r:id="rId49"/>
    <p:sldId id="667" r:id="rId50"/>
    <p:sldId id="668" r:id="rId51"/>
    <p:sldId id="669" r:id="rId52"/>
    <p:sldId id="670" r:id="rId53"/>
    <p:sldId id="671" r:id="rId54"/>
    <p:sldId id="672" r:id="rId55"/>
    <p:sldId id="675" r:id="rId56"/>
  </p:sldIdLst>
  <p:sldSz cx="9144000" cy="6858000" type="screen4x3"/>
  <p:notesSz cx="6805613" cy="9939338"/>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6" autoAdjust="0"/>
    <p:restoredTop sz="94806"/>
  </p:normalViewPr>
  <p:slideViewPr>
    <p:cSldViewPr snapToGrid="0">
      <p:cViewPr varScale="1">
        <p:scale>
          <a:sx n="70" d="100"/>
          <a:sy n="70" d="100"/>
        </p:scale>
        <p:origin x="1677" y="65"/>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6/09/2024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661477"/>
          </a:xfrm>
        </p:spPr>
        <p:txBody>
          <a:bodyPr>
            <a:noAutofit/>
          </a:bodyPr>
          <a:lstStyle/>
          <a:p>
            <a:r>
              <a:rPr lang="en-AU" sz="3200" dirty="0"/>
              <a:t>ITEC618 Labs</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04265"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66147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Lab 2</a:t>
            </a:r>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1" y="0"/>
            <a:ext cx="9143999" cy="671691"/>
          </a:xfrm>
          <a:solidFill>
            <a:schemeClr val="bg1"/>
          </a:solidFill>
        </p:spPr>
        <p:txBody>
          <a:bodyPr>
            <a:normAutofit fontScale="90000"/>
          </a:bodyPr>
          <a:lstStyle/>
          <a:p>
            <a:r>
              <a:rPr lang="en-US" altLang="en-US" dirty="0"/>
              <a:t>Please Explain Each Part of the Code</a:t>
            </a:r>
            <a:endParaRPr lang="en-US" altLang="en-US" b="1" dirty="0"/>
          </a:p>
        </p:txBody>
      </p:sp>
    </p:spTree>
    <p:extLst>
      <p:ext uri="{BB962C8B-B14F-4D97-AF65-F5344CB8AC3E}">
        <p14:creationId xmlns:p14="http://schemas.microsoft.com/office/powerpoint/2010/main" val="1568884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1" y="0"/>
            <a:ext cx="9143999" cy="671691"/>
          </a:xfrm>
          <a:solidFill>
            <a:schemeClr val="bg1"/>
          </a:solidFill>
        </p:spPr>
        <p:txBody>
          <a:bodyPr>
            <a:normAutofit fontScale="90000"/>
          </a:bodyPr>
          <a:lstStyle/>
          <a:p>
            <a:r>
              <a:rPr lang="en-US" altLang="en-US" dirty="0"/>
              <a:t>Please Explain Each Part of the Code</a:t>
            </a:r>
            <a:endParaRPr lang="en-US" altLang="en-US" b="1" dirty="0"/>
          </a:p>
        </p:txBody>
      </p:sp>
      <p:sp>
        <p:nvSpPr>
          <p:cNvPr id="8" name="TextBox 7">
            <a:extLst>
              <a:ext uri="{FF2B5EF4-FFF2-40B4-BE49-F238E27FC236}">
                <a16:creationId xmlns:a16="http://schemas.microsoft.com/office/drawing/2014/main" id="{6B31DCBE-F2D5-B9E4-4F83-B46705F3C77A}"/>
              </a:ext>
            </a:extLst>
          </p:cNvPr>
          <p:cNvSpPr txBox="1"/>
          <p:nvPr/>
        </p:nvSpPr>
        <p:spPr>
          <a:xfrm>
            <a:off x="5107259" y="671691"/>
            <a:ext cx="4036741" cy="2246769"/>
          </a:xfrm>
          <a:prstGeom prst="rect">
            <a:avLst/>
          </a:prstGeom>
          <a:noFill/>
          <a:ln w="28575">
            <a:solidFill>
              <a:srgbClr val="FF0000"/>
            </a:solidFill>
          </a:ln>
        </p:spPr>
        <p:txBody>
          <a:bodyPr wrap="square">
            <a:spAutoFit/>
          </a:bodyPr>
          <a:lstStyle/>
          <a:p>
            <a:r>
              <a:rPr lang="en-US" sz="2800" dirty="0">
                <a:latin typeface="Calibri" panose="020F0502020204030204" pitchFamily="34" charset="0"/>
                <a:cs typeface="Calibri" panose="020F0502020204030204" pitchFamily="34" charset="0"/>
              </a:rPr>
              <a:t>Modify the program to use different values for the numerator and denominator (e.g., 25/4). Run and Show the Results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808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F738EF-7E09-5500-6D8D-53393B5116C8}"/>
              </a:ext>
            </a:extLst>
          </p:cNvPr>
          <p:cNvSpPr txBox="1"/>
          <p:nvPr/>
        </p:nvSpPr>
        <p:spPr>
          <a:xfrm>
            <a:off x="0" y="671691"/>
            <a:ext cx="9143999" cy="6186309"/>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MixedFractionCalculator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19;</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 = 3;</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Calculating whole number quotient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remainder which is the numerator of the mixed fraction</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numerator</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"Whole number quotient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quotient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numerator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remainder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denominator of the mixed fraction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denominator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8" name="TextBox 7">
            <a:extLst>
              <a:ext uri="{FF2B5EF4-FFF2-40B4-BE49-F238E27FC236}">
                <a16:creationId xmlns:a16="http://schemas.microsoft.com/office/drawing/2014/main" id="{6B31DCBE-F2D5-B9E4-4F83-B46705F3C77A}"/>
              </a:ext>
            </a:extLst>
          </p:cNvPr>
          <p:cNvSpPr txBox="1"/>
          <p:nvPr/>
        </p:nvSpPr>
        <p:spPr>
          <a:xfrm>
            <a:off x="5040351" y="0"/>
            <a:ext cx="4103649" cy="3108543"/>
          </a:xfrm>
          <a:prstGeom prst="rect">
            <a:avLst/>
          </a:prstGeom>
          <a:solidFill>
            <a:schemeClr val="bg1"/>
          </a:solidFill>
          <a:ln w="28575">
            <a:solidFill>
              <a:srgbClr val="FF0000"/>
            </a:solidFill>
          </a:ln>
        </p:spPr>
        <p:txBody>
          <a:bodyPr wrap="square">
            <a:spAutoFit/>
          </a:bodyPr>
          <a:lstStyle/>
          <a:p>
            <a:r>
              <a:rPr lang="en-US" sz="2800" dirty="0">
                <a:latin typeface="Calibri" panose="020F0502020204030204" pitchFamily="34" charset="0"/>
                <a:cs typeface="Calibri" panose="020F0502020204030204" pitchFamily="34" charset="0"/>
              </a:rPr>
              <a:t>Modify the program to handle cases where the denominator is zero, printing an error message instead of performing the division. Run and Show the Results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608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613692"/>
          </a:xfrm>
        </p:spPr>
        <p:txBody>
          <a:bodyPr>
            <a:noAutofit/>
          </a:bodyPr>
          <a:lstStyle/>
          <a:p>
            <a:pPr marL="0" indent="0" algn="l">
              <a:lnSpc>
                <a:spcPct val="150000"/>
              </a:lnSpc>
              <a:buNone/>
            </a:pPr>
            <a:r>
              <a:rPr lang="en-US" sz="2800" b="1" i="0" u="none" strike="noStrike" baseline="0" dirty="0">
                <a:latin typeface="Calibri" panose="020F0502020204030204" pitchFamily="34" charset="0"/>
                <a:cs typeface="Calibri" panose="020F0502020204030204" pitchFamily="34" charset="0"/>
              </a:rPr>
              <a:t>4.2 </a:t>
            </a:r>
            <a:r>
              <a:rPr lang="en-US" sz="2800" b="0" i="0" u="none" strike="noStrike" baseline="0" dirty="0">
                <a:latin typeface="Calibri" panose="020F0502020204030204" pitchFamily="34" charset="0"/>
                <a:cs typeface="Calibri" panose="020F0502020204030204" pitchFamily="34" charset="0"/>
              </a:rPr>
              <a:t>(0.5%) (</a:t>
            </a:r>
            <a:r>
              <a:rPr lang="en-US" sz="2800" b="0" i="1" u="none" strike="noStrike" baseline="0" dirty="0">
                <a:latin typeface="Calibri" panose="020F0502020204030204" pitchFamily="34" charset="0"/>
                <a:cs typeface="Calibri" panose="020F0502020204030204" pitchFamily="34" charset="0"/>
              </a:rPr>
              <a:t>Total Invoice</a:t>
            </a:r>
            <a:r>
              <a:rPr lang="en-US" sz="2800" b="0" i="0" u="none" strike="noStrike" baseline="0" dirty="0">
                <a:latin typeface="Calibri" panose="020F0502020204030204" pitchFamily="34" charset="0"/>
                <a:cs typeface="Calibri" panose="020F0502020204030204" pitchFamily="34" charset="0"/>
              </a:rPr>
              <a:t>) Write a practical Java program that reads the subtotal and the gratuity rate from keyboard using Scanner and then computes the gratuity and total. For example, if the user enters 10 for subtotal and 12 for gratuity rate, the program displays $1.2 as gratuity and $11.2 as total.</a:t>
            </a:r>
          </a:p>
          <a:p>
            <a:pPr marL="0" indent="0" algn="l">
              <a:lnSpc>
                <a:spcPct val="150000"/>
              </a:lnSpc>
              <a:buNone/>
            </a:pPr>
            <a:r>
              <a:rPr lang="en-US" sz="2800" b="0" i="1" u="none" strike="noStrike" baseline="0" dirty="0">
                <a:latin typeface="Calibri" panose="020F0502020204030204" pitchFamily="34" charset="0"/>
                <a:cs typeface="Calibri" panose="020F0502020204030204" pitchFamily="34" charset="0"/>
              </a:rPr>
              <a:t>Here is a sample run:</a:t>
            </a:r>
          </a:p>
          <a:p>
            <a:pPr algn="l">
              <a:lnSpc>
                <a:spcPct val="150000"/>
              </a:lnSpc>
            </a:pPr>
            <a:r>
              <a:rPr lang="en-US" sz="2800" b="0" i="0" u="none" strike="noStrike" baseline="0" dirty="0">
                <a:latin typeface="Calibri" panose="020F0502020204030204" pitchFamily="34" charset="0"/>
                <a:cs typeface="Calibri" panose="020F0502020204030204" pitchFamily="34" charset="0"/>
              </a:rPr>
              <a:t>Enter the subtotal and a gratuity rate: 10 12</a:t>
            </a:r>
          </a:p>
          <a:p>
            <a:pPr algn="l">
              <a:lnSpc>
                <a:spcPct val="150000"/>
              </a:lnSpc>
            </a:pPr>
            <a:r>
              <a:rPr lang="en-US" sz="2800" b="0" i="0" u="none" strike="noStrike" baseline="0" dirty="0">
                <a:latin typeface="Calibri" panose="020F0502020204030204" pitchFamily="34" charset="0"/>
                <a:cs typeface="Calibri" panose="020F0502020204030204" pitchFamily="34" charset="0"/>
              </a:rPr>
              <a:t>The gratuity is $1.2 and the total is $11.2</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532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4B520-388C-7A46-18BB-F50FC6522A26}"/>
              </a:ext>
            </a:extLst>
          </p:cNvPr>
          <p:cNvPicPr>
            <a:picLocks noChangeAspect="1"/>
          </p:cNvPicPr>
          <p:nvPr/>
        </p:nvPicPr>
        <p:blipFill rotWithShape="1">
          <a:blip r:embed="rId2"/>
          <a:srcRect r="22580" b="7132"/>
          <a:stretch/>
        </p:blipFill>
        <p:spPr>
          <a:xfrm>
            <a:off x="0" y="857250"/>
            <a:ext cx="8981768" cy="606035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2669458" y="1735392"/>
            <a:ext cx="6312310" cy="29988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A3F3AF61-FECE-A441-6BF9-12A773F3B160}"/>
              </a:ext>
            </a:extLst>
          </p:cNvPr>
          <p:cNvSpPr/>
          <p:nvPr/>
        </p:nvSpPr>
        <p:spPr>
          <a:xfrm>
            <a:off x="7148051" y="6606750"/>
            <a:ext cx="860323"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072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D4DDB-248C-41F0-8065-E8955EEA75B9}"/>
              </a:ext>
            </a:extLst>
          </p:cNvPr>
          <p:cNvPicPr>
            <a:picLocks noChangeAspect="1"/>
          </p:cNvPicPr>
          <p:nvPr/>
        </p:nvPicPr>
        <p:blipFill rotWithShape="1">
          <a:blip r:embed="rId2"/>
          <a:srcRect b="8853"/>
          <a:stretch/>
        </p:blipFill>
        <p:spPr>
          <a:xfrm>
            <a:off x="0" y="1320738"/>
            <a:ext cx="9144000" cy="468814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2698955" y="1320737"/>
            <a:ext cx="3701845" cy="375270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6294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18D7D-C503-BC64-AB72-515B9163DD17}"/>
              </a:ext>
            </a:extLst>
          </p:cNvPr>
          <p:cNvPicPr>
            <a:picLocks noChangeAspect="1"/>
          </p:cNvPicPr>
          <p:nvPr/>
        </p:nvPicPr>
        <p:blipFill rotWithShape="1">
          <a:blip r:embed="rId2"/>
          <a:srcRect b="42688"/>
          <a:stretch/>
        </p:blipFill>
        <p:spPr>
          <a:xfrm>
            <a:off x="0" y="1955083"/>
            <a:ext cx="9144000" cy="294783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E16A54B9-3A2B-661A-5EEE-22FD523A1536}"/>
              </a:ext>
            </a:extLst>
          </p:cNvPr>
          <p:cNvSpPr/>
          <p:nvPr/>
        </p:nvSpPr>
        <p:spPr>
          <a:xfrm>
            <a:off x="1209368" y="3657600"/>
            <a:ext cx="3701845" cy="19172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742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package</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totalInvoiceCalculator</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42370"/>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that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belongs to the package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Packages are used to group related classes and help organize the project. </a:t>
            </a:r>
          </a:p>
        </p:txBody>
      </p:sp>
    </p:spTree>
    <p:extLst>
      <p:ext uri="{BB962C8B-B14F-4D97-AF65-F5344CB8AC3E}">
        <p14:creationId xmlns:p14="http://schemas.microsoft.com/office/powerpoint/2010/main" val="421934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import</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D4D4D4"/>
                </a:highlight>
                <a:latin typeface="Consolas" panose="020B0609020204030204" pitchFamily="49" charset="0"/>
              </a:rPr>
              <a:t>java.util.Scanner</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42370"/>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imports the Scanner class from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The Scanner class is used to read input from various input sources, in this case, the keyboard.</a:t>
            </a:r>
          </a:p>
        </p:txBody>
      </p:sp>
    </p:spTree>
    <p:extLst>
      <p:ext uri="{BB962C8B-B14F-4D97-AF65-F5344CB8AC3E}">
        <p14:creationId xmlns:p14="http://schemas.microsoft.com/office/powerpoint/2010/main" val="199142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819150"/>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D4D4D4"/>
                </a:highlight>
                <a:latin typeface="Consolas" panose="020B0609020204030204" pitchFamily="49" charset="0"/>
              </a:rPr>
              <a:t>TotalInvoiceCalculator</a:t>
            </a:r>
            <a:r>
              <a:rPr lang="en-US" sz="2800" dirty="0">
                <a:solidFill>
                  <a:srgbClr val="000000"/>
                </a:solidFill>
                <a:effectLst/>
                <a:highlight>
                  <a:srgbClr val="FFFFFF"/>
                </a:highlight>
                <a:latin typeface="Consolas" panose="020B0609020204030204" pitchFamily="49" charset="0"/>
              </a:rPr>
              <a:t> {</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315577"/>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TotalInvoiceCalculator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class is the blueprint for creating objects, but in this case, it's simply used to contain the main method which will run the program.</a:t>
            </a:r>
          </a:p>
        </p:txBody>
      </p:sp>
    </p:spTree>
    <p:extLst>
      <p:ext uri="{BB962C8B-B14F-4D97-AF65-F5344CB8AC3E}">
        <p14:creationId xmlns:p14="http://schemas.microsoft.com/office/powerpoint/2010/main" val="1708965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C97CE-4823-84FF-5CE2-7F50A3145193}"/>
              </a:ext>
            </a:extLst>
          </p:cNvPr>
          <p:cNvPicPr>
            <a:picLocks noChangeAspect="1"/>
          </p:cNvPicPr>
          <p:nvPr/>
        </p:nvPicPr>
        <p:blipFill rotWithShape="1">
          <a:blip r:embed="rId2"/>
          <a:srcRect l="18506" t="33193" r="15632" b="15517"/>
          <a:stretch/>
        </p:blipFill>
        <p:spPr>
          <a:xfrm>
            <a:off x="7195" y="1429408"/>
            <a:ext cx="9129610" cy="399918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8" name="Rectangle: Rounded Corners 7">
            <a:extLst>
              <a:ext uri="{FF2B5EF4-FFF2-40B4-BE49-F238E27FC236}">
                <a16:creationId xmlns:a16="http://schemas.microsoft.com/office/drawing/2014/main" id="{37E23975-9CDD-67F6-810B-692019816E3D}"/>
              </a:ext>
            </a:extLst>
          </p:cNvPr>
          <p:cNvSpPr/>
          <p:nvPr/>
        </p:nvSpPr>
        <p:spPr>
          <a:xfrm>
            <a:off x="105104" y="3205655"/>
            <a:ext cx="4214648" cy="44669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967336"/>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a:t>
            </a:r>
            <a:r>
              <a:rPr lang="en-US" sz="2800" dirty="0">
                <a:solidFill>
                  <a:srgbClr val="000000"/>
                </a:solidFill>
                <a:effectLst/>
                <a:highlight>
                  <a:srgbClr val="D4D4D4"/>
                </a:highlight>
                <a:latin typeface="Consolas" panose="020B0609020204030204" pitchFamily="49" charset="0"/>
              </a:rPr>
              <a:t>main</a:t>
            </a:r>
            <a:r>
              <a:rPr lang="en-US" sz="2800" dirty="0">
                <a:solidFill>
                  <a:srgbClr val="000000"/>
                </a:solidFill>
                <a:effectLst/>
                <a:highlight>
                  <a:srgbClr val="FFFFFF"/>
                </a:highlight>
                <a:latin typeface="Consolas" panose="020B0609020204030204" pitchFamily="49" charset="0"/>
              </a:rPr>
              <a:t>(String[]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638742"/>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the main method, which is the entry point of any Java application. The main method is where the program starts executing.</a:t>
            </a:r>
          </a:p>
        </p:txBody>
      </p:sp>
    </p:spTree>
    <p:extLst>
      <p:ext uri="{BB962C8B-B14F-4D97-AF65-F5344CB8AC3E}">
        <p14:creationId xmlns:p14="http://schemas.microsoft.com/office/powerpoint/2010/main" val="1002973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128918"/>
            <a:ext cx="9144000" cy="523220"/>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Scanner </a:t>
            </a:r>
            <a:r>
              <a:rPr lang="en-US" sz="2800" dirty="0" err="1">
                <a:solidFill>
                  <a:srgbClr val="6A3E3E"/>
                </a:solidFill>
                <a:effectLst/>
                <a:highlight>
                  <a:srgbClr val="FFFFFF"/>
                </a:highlight>
                <a:latin typeface="Consolas" panose="020B0609020204030204" pitchFamily="49" charset="0"/>
              </a:rPr>
              <a:t>scanner</a:t>
            </a:r>
            <a:r>
              <a:rPr lang="en-US" sz="2800" dirty="0">
                <a:solidFill>
                  <a:srgbClr val="000000"/>
                </a:solidFill>
                <a:effectLst/>
                <a:highlight>
                  <a:srgbClr val="FFFFFF"/>
                </a:highlight>
                <a:latin typeface="Consolas" panose="020B0609020204030204" pitchFamily="49" charset="0"/>
              </a:rPr>
              <a:t> = </a:t>
            </a: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Scanner(System.</a:t>
            </a:r>
            <a:r>
              <a:rPr lang="en-US" sz="2800" b="1" i="1" dirty="0">
                <a:solidFill>
                  <a:srgbClr val="0000C0"/>
                </a:solidFill>
                <a:effectLst/>
                <a:highlight>
                  <a:srgbClr val="FFFFFF"/>
                </a:highlight>
                <a:latin typeface="Consolas" panose="020B0609020204030204" pitchFamily="49" charset="0"/>
              </a:rPr>
              <a:t>in</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1961907"/>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Scanner object named scanner that is used to read input from the keyboard (System.in).</a:t>
            </a:r>
          </a:p>
        </p:txBody>
      </p:sp>
    </p:spTree>
    <p:extLst>
      <p:ext uri="{BB962C8B-B14F-4D97-AF65-F5344CB8AC3E}">
        <p14:creationId xmlns:p14="http://schemas.microsoft.com/office/powerpoint/2010/main" val="26930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22</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0"/>
            <a:ext cx="9144000" cy="2677656"/>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Reading the </a:t>
            </a:r>
            <a:r>
              <a:rPr lang="en-US" sz="2800" u="sng" dirty="0">
                <a:solidFill>
                  <a:srgbClr val="3F7F5F"/>
                </a:solidFill>
                <a:effectLst/>
                <a:highlight>
                  <a:srgbClr val="FFFFFF"/>
                </a:highlight>
                <a:latin typeface="Consolas" panose="020B0609020204030204" pitchFamily="49" charset="0"/>
              </a:rPr>
              <a:t>subtotal</a:t>
            </a:r>
            <a:r>
              <a:rPr lang="en-US" sz="2800" dirty="0">
                <a:solidFill>
                  <a:srgbClr val="3F7F5F"/>
                </a:solidFill>
                <a:effectLst/>
                <a:highlight>
                  <a:srgbClr val="FFFFFF"/>
                </a:highlight>
                <a:latin typeface="Consolas" panose="020B0609020204030204" pitchFamily="49" charset="0"/>
              </a:rPr>
              <a:t> and gratuity rate from the keyboard</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"Enter the subtotal and a gratuity rate: "</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.nextDouble</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err="1">
                <a:solidFill>
                  <a:srgbClr val="6A3E3E"/>
                </a:solidFill>
                <a:effectLst/>
                <a:highlight>
                  <a:srgbClr val="FFFFFF"/>
                </a:highlight>
                <a:latin typeface="Consolas" panose="020B0609020204030204" pitchFamily="49" charset="0"/>
              </a:rPr>
              <a:t>gratuityRate</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.nextDouble</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824348"/>
            <a:ext cx="9144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statement displays a prompt asking the user to enter the subtotal and gratuity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scanner.nextDouble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reads the next double value entered by the user from the keyboard and stores it in the subtotal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second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scanner.nextDouble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reads the next double value entered by the user and stores it in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gratuityRate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variable. </a:t>
            </a:r>
          </a:p>
        </p:txBody>
      </p:sp>
    </p:spTree>
    <p:extLst>
      <p:ext uri="{BB962C8B-B14F-4D97-AF65-F5344CB8AC3E}">
        <p14:creationId xmlns:p14="http://schemas.microsoft.com/office/powerpoint/2010/main" val="349568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23</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1384995"/>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Calculating the gratuity</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gratuityRate</a:t>
            </a:r>
            <a:r>
              <a:rPr lang="en-US" sz="2800" dirty="0">
                <a:solidFill>
                  <a:srgbClr val="000000"/>
                </a:solidFill>
                <a:effectLst/>
                <a:highlight>
                  <a:srgbClr val="FFFFFF"/>
                </a:highlight>
                <a:latin typeface="Consolas" panose="020B0609020204030204" pitchFamily="49" charset="0"/>
              </a:rPr>
              <a:t> / 100);</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740991"/>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calculates the gratuity amount by multiplying the subtotal by the gratuity rate (which is converted to a percentage by dividing by 100). The result is stored in the gratuity variable.</a:t>
            </a:r>
          </a:p>
        </p:txBody>
      </p:sp>
    </p:spTree>
    <p:extLst>
      <p:ext uri="{BB962C8B-B14F-4D97-AF65-F5344CB8AC3E}">
        <p14:creationId xmlns:p14="http://schemas.microsoft.com/office/powerpoint/2010/main" val="154453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24</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Calculating the total</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double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total</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subtotal</a:t>
            </a:r>
            <a:r>
              <a:rPr lang="en-US" sz="2800" dirty="0">
                <a:solidFill>
                  <a:srgbClr val="000000"/>
                </a:solidFill>
                <a:effectLst/>
                <a:highlight>
                  <a:srgbClr val="FFFFFF"/>
                </a:highlight>
                <a:latin typeface="Consolas" panose="020B0609020204030204" pitchFamily="49" charset="0"/>
              </a:rPr>
              <a:t> + </a:t>
            </a:r>
            <a:r>
              <a:rPr lang="en-US" sz="2800" u="sng" dirty="0">
                <a:solidFill>
                  <a:srgbClr val="0066CC"/>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310103"/>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calculates the total amount by adding the gratuity to the subtotal. The result is stored in the total variable.</a:t>
            </a:r>
          </a:p>
        </p:txBody>
      </p:sp>
    </p:spTree>
    <p:extLst>
      <p:ext uri="{BB962C8B-B14F-4D97-AF65-F5344CB8AC3E}">
        <p14:creationId xmlns:p14="http://schemas.microsoft.com/office/powerpoint/2010/main" val="3692333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25</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1384995"/>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Displaying the results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gratuity is $"</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gratuity</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 and the total is $"</a:t>
            </a:r>
            <a:r>
              <a:rPr lang="en-US" sz="2800" dirty="0">
                <a:solidFill>
                  <a:srgbClr val="000000"/>
                </a:solidFill>
                <a:effectLst/>
                <a:highlight>
                  <a:srgbClr val="FFFFFF"/>
                </a:highlight>
                <a:latin typeface="Consolas" panose="020B0609020204030204" pitchFamily="49" charset="0"/>
              </a:rPr>
              <a:t> + </a:t>
            </a:r>
            <a:r>
              <a:rPr lang="en-US" sz="2800" dirty="0">
                <a:solidFill>
                  <a:srgbClr val="6A3E3E"/>
                </a:solidFill>
                <a:effectLst/>
                <a:highlight>
                  <a:srgbClr val="FFFFFF"/>
                </a:highlight>
                <a:latin typeface="Consolas" panose="020B0609020204030204" pitchFamily="49" charset="0"/>
              </a:rPr>
              <a:t>total</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740991"/>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prints out the calculated gratuity and total to the console. It concatenates the strings with the calculated gratuity and total values to create a readable output.</a:t>
            </a:r>
          </a:p>
        </p:txBody>
      </p:sp>
    </p:spTree>
    <p:extLst>
      <p:ext uri="{BB962C8B-B14F-4D97-AF65-F5344CB8AC3E}">
        <p14:creationId xmlns:p14="http://schemas.microsoft.com/office/powerpoint/2010/main" val="114305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26</a:t>
            </a:fld>
            <a:endParaRPr lang="en-US" altLang="en-US" sz="1400"/>
          </a:p>
        </p:txBody>
      </p:sp>
      <p:sp>
        <p:nvSpPr>
          <p:cNvPr id="7" name="TextBox 6">
            <a:extLst>
              <a:ext uri="{FF2B5EF4-FFF2-40B4-BE49-F238E27FC236}">
                <a16:creationId xmlns:a16="http://schemas.microsoft.com/office/drawing/2014/main" id="{2CFE3F93-6430-F98A-3038-0BE875C70BDF}"/>
              </a:ext>
            </a:extLst>
          </p:cNvPr>
          <p:cNvSpPr txBox="1"/>
          <p:nvPr/>
        </p:nvSpPr>
        <p:spPr>
          <a:xfrm>
            <a:off x="0" y="1355996"/>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Closing the scanner</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6A3E3E"/>
                </a:solidFill>
                <a:effectLst/>
                <a:highlight>
                  <a:srgbClr val="FFFFFF"/>
                </a:highlight>
                <a:latin typeface="Consolas" panose="020B0609020204030204" pitchFamily="49" charset="0"/>
              </a:rPr>
              <a:t>scanner</a:t>
            </a:r>
            <a:r>
              <a:rPr lang="en-US" sz="2800" dirty="0" err="1">
                <a:solidFill>
                  <a:srgbClr val="000000"/>
                </a:solidFill>
                <a:effectLst/>
                <a:highlight>
                  <a:srgbClr val="FFFFFF"/>
                </a:highlight>
                <a:latin typeface="Consolas" panose="020B0609020204030204" pitchFamily="49" charset="0"/>
              </a:rPr>
              <a:t>.close</a:t>
            </a: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A35633D2-031C-99D2-EE7C-1C7607E3C194}"/>
              </a:ext>
            </a:extLst>
          </p:cNvPr>
          <p:cNvSpPr>
            <a:spLocks noChangeArrowheads="1"/>
          </p:cNvSpPr>
          <p:nvPr/>
        </p:nvSpPr>
        <p:spPr bwMode="auto">
          <a:xfrm>
            <a:off x="0" y="2310103"/>
            <a:ext cx="9144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closes the scanner object to prevent resource leaks. It's good practice to close scanners when they are no longer needed.</a:t>
            </a:r>
          </a:p>
        </p:txBody>
      </p:sp>
    </p:spTree>
    <p:extLst>
      <p:ext uri="{BB962C8B-B14F-4D97-AF65-F5344CB8AC3E}">
        <p14:creationId xmlns:p14="http://schemas.microsoft.com/office/powerpoint/2010/main" val="246189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6385"/>
            <a:ext cx="9144000" cy="6740307"/>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totalInvoiceCalculator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TotalInvoiceCalculator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err="1">
                <a:solidFill>
                  <a:srgbClr val="0066CC"/>
                </a:solidFill>
                <a:effectLst/>
                <a:highlight>
                  <a:srgbClr val="F0D8A8"/>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Reading the </a:t>
            </a:r>
            <a:r>
              <a:rPr lang="en-US" sz="1800" u="sng" dirty="0">
                <a:solidFill>
                  <a:srgbClr val="3F7F5F"/>
                </a:solidFill>
                <a:effectLst/>
                <a:highlight>
                  <a:srgbClr val="FFFFFF"/>
                </a:highlight>
                <a:latin typeface="Consolas" panose="020B0609020204030204" pitchFamily="49" charset="0"/>
              </a:rPr>
              <a:t>subtotal</a:t>
            </a:r>
            <a:r>
              <a:rPr lang="en-US" sz="1800" dirty="0">
                <a:solidFill>
                  <a:srgbClr val="3F7F5F"/>
                </a:solidFill>
                <a:effectLst/>
                <a:highlight>
                  <a:srgbClr val="FFFFFF"/>
                </a:highlight>
                <a:latin typeface="Consolas" panose="020B0609020204030204" pitchFamily="49" charset="0"/>
              </a:rPr>
              <a:t> and gratuity rate from the keyboard</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the subtotal and a gratuity rate: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.nextDouble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err="1">
                <a:solidFill>
                  <a:srgbClr val="6A3E3E"/>
                </a:solidFill>
                <a:effectLst/>
                <a:highlight>
                  <a:srgbClr val="FFFFFF"/>
                </a:highlight>
                <a:latin typeface="Consolas" panose="020B0609020204030204" pitchFamily="49" charset="0"/>
              </a:rPr>
              <a:t>gratuityRate</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.nextDouble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gratuity</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gratuityRate</a:t>
            </a:r>
            <a:r>
              <a:rPr lang="en-US" sz="1800" dirty="0">
                <a:solidFill>
                  <a:srgbClr val="000000"/>
                </a:solidFill>
                <a:effectLst/>
                <a:highlight>
                  <a:srgbClr val="FFFFFF"/>
                </a:highlight>
                <a:latin typeface="Consolas" panose="020B0609020204030204" pitchFamily="49" charset="0"/>
              </a:rPr>
              <a:t> / 100);</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Calculating the total</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double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total</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subtotal</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Displaying the results</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gratuity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gratuity</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and the total is $"</a:t>
            </a:r>
            <a:r>
              <a:rPr lang="en-US" sz="1800" dirty="0">
                <a:solidFill>
                  <a:srgbClr val="000000"/>
                </a:solidFill>
                <a:effectLst/>
                <a:highlight>
                  <a:srgbClr val="FFFFFF"/>
                </a:highlight>
                <a:latin typeface="Consolas" panose="020B0609020204030204" pitchFamily="49" charset="0"/>
              </a:rPr>
              <a:t> + </a:t>
            </a:r>
            <a:r>
              <a:rPr lang="en-US" sz="1800" dirty="0">
                <a:solidFill>
                  <a:srgbClr val="6A3E3E"/>
                </a:solidFill>
                <a:effectLst/>
                <a:highlight>
                  <a:srgbClr val="FFFFFF"/>
                </a:highlight>
                <a:latin typeface="Consolas" panose="020B0609020204030204" pitchFamily="49" charset="0"/>
              </a:rPr>
              <a:t>total</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Closing the scanner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6A3E3E"/>
                </a:solidFill>
                <a:effectLst/>
                <a:highlight>
                  <a:srgbClr val="D4D4D4"/>
                </a:highlight>
                <a:latin typeface="Consolas" panose="020B0609020204030204" pitchFamily="49" charset="0"/>
              </a:rPr>
              <a:t>scanner</a:t>
            </a:r>
            <a:r>
              <a:rPr lang="en-US" sz="1800" dirty="0" err="1">
                <a:solidFill>
                  <a:srgbClr val="000000"/>
                </a:solidFill>
                <a:effectLst/>
                <a:highlight>
                  <a:srgbClr val="FFFFFF"/>
                </a:highlight>
                <a:latin typeface="Consolas" panose="020B0609020204030204" pitchFamily="49" charset="0"/>
              </a:rPr>
              <a:t>.close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917023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CFE3F93-6430-F98A-3038-0BE875C70BDF}"/>
              </a:ext>
            </a:extLst>
          </p:cNvPr>
          <p:cNvSpPr txBox="1"/>
          <p:nvPr/>
        </p:nvSpPr>
        <p:spPr>
          <a:xfrm>
            <a:off x="0" y="16385"/>
            <a:ext cx="9144000" cy="5196166"/>
          </a:xfrm>
          <a:prstGeom prst="rect">
            <a:avLst/>
          </a:prstGeom>
          <a:solidFill>
            <a:schemeClr val="bg1"/>
          </a:solid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Summary:</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program prompts the user to enter a subtotal and gratuity rate.</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It then calculates the gratuity by multiplying the subtotal by the gratuity rate (expressed as a percentage).</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program calculates the total by adding the gratuity to the subtotal.</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Finally, it displays both the gratuity and the total to the user.</a:t>
            </a:r>
          </a:p>
        </p:txBody>
      </p:sp>
    </p:spTree>
    <p:extLst>
      <p:ext uri="{BB962C8B-B14F-4D97-AF65-F5344CB8AC3E}">
        <p14:creationId xmlns:p14="http://schemas.microsoft.com/office/powerpoint/2010/main" val="252230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73AB6-E301-9DB4-E11A-FA7726916B3D}"/>
              </a:ext>
            </a:extLst>
          </p:cNvPr>
          <p:cNvPicPr>
            <a:picLocks noChangeAspect="1"/>
          </p:cNvPicPr>
          <p:nvPr/>
        </p:nvPicPr>
        <p:blipFill rotWithShape="1">
          <a:blip r:embed="rId2"/>
          <a:srcRect l="24677" t="58172" r="41960" b="29784"/>
          <a:stretch/>
        </p:blipFill>
        <p:spPr>
          <a:xfrm>
            <a:off x="0" y="1355735"/>
            <a:ext cx="9107430" cy="1849377"/>
          </a:xfrm>
          <a:prstGeom prst="rect">
            <a:avLst/>
          </a:prstGeom>
          <a:ln w="28575">
            <a:solidFill>
              <a:srgbClr val="FF0000"/>
            </a:solidFill>
          </a:ln>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CBD8FC-8089-5167-7602-921FF4A56016}"/>
                  </a:ext>
                </a:extLst>
              </p:cNvPr>
              <p:cNvSpPr txBox="1"/>
              <p:nvPr/>
            </p:nvSpPr>
            <p:spPr>
              <a:xfrm>
                <a:off x="804446" y="3786302"/>
                <a:ext cx="7535108" cy="1491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2800" i="1" smtClean="0">
                              <a:solidFill>
                                <a:srgbClr val="3D3935"/>
                              </a:solidFill>
                              <a:latin typeface="Cambria Math" panose="02040503050406030204" pitchFamily="18" charset="0"/>
                            </a:rPr>
                          </m:ctrlPr>
                        </m:dPr>
                        <m:e>
                          <m:f>
                            <m:fPr>
                              <m:ctrlPr>
                                <a:rPr lang="en-AU" sz="2800" i="1" smtClean="0">
                                  <a:solidFill>
                                    <a:srgbClr val="3D3935"/>
                                  </a:solidFill>
                                  <a:latin typeface="Cambria Math" panose="02040503050406030204" pitchFamily="18" charset="0"/>
                                </a:rPr>
                              </m:ctrlPr>
                            </m:fPr>
                            <m:num>
                              <m:r>
                                <a:rPr lang="en-US" sz="2800" b="0" i="1" smtClean="0">
                                  <a:solidFill>
                                    <a:srgbClr val="3D3935"/>
                                  </a:solidFill>
                                  <a:latin typeface="Cambria Math" panose="02040503050406030204" pitchFamily="18" charset="0"/>
                                </a:rPr>
                                <m:t>𝐺𝑟𝑎𝑡𝑢𝑖𝑡𝑦</m:t>
                              </m:r>
                              <m:r>
                                <a:rPr lang="en-US" sz="2800" b="0" i="1" smtClean="0">
                                  <a:solidFill>
                                    <a:srgbClr val="3D3935"/>
                                  </a:solidFill>
                                  <a:latin typeface="Cambria Math" panose="02040503050406030204" pitchFamily="18" charset="0"/>
                                </a:rPr>
                                <m:t> </m:t>
                              </m:r>
                              <m:r>
                                <a:rPr lang="en-US" sz="2800" b="0" i="1" smtClean="0">
                                  <a:solidFill>
                                    <a:srgbClr val="3D3935"/>
                                  </a:solidFill>
                                  <a:latin typeface="Cambria Math" panose="02040503050406030204" pitchFamily="18" charset="0"/>
                                </a:rPr>
                                <m:t>𝑅𝑎𝑡𝑒</m:t>
                              </m:r>
                            </m:num>
                            <m:den>
                              <m:r>
                                <a:rPr lang="en-US" sz="2800" b="0" i="1" smtClean="0">
                                  <a:solidFill>
                                    <a:srgbClr val="3D3935"/>
                                  </a:solidFill>
                                  <a:latin typeface="Cambria Math" panose="02040503050406030204" pitchFamily="18" charset="0"/>
                                </a:rPr>
                                <m:t>100</m:t>
                              </m:r>
                            </m:den>
                          </m:f>
                        </m:e>
                      </m:d>
                      <m:r>
                        <a:rPr lang="en-AU" sz="280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𝑆𝑢𝑏𝑡𝑜𝑡𝑎𝑙</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𝐺𝑟𝑎𝑡𝑢𝑖𝑡𝑦</m:t>
                      </m:r>
                    </m:oMath>
                  </m:oMathPara>
                </a14:m>
                <a:endParaRPr lang="en-AU" sz="2800" dirty="0">
                  <a:solidFill>
                    <a:srgbClr val="3D3935"/>
                  </a:solidFill>
                </a:endParaRPr>
              </a:p>
              <a:p>
                <a:pPr/>
                <a14:m>
                  <m:oMathPara xmlns:m="http://schemas.openxmlformats.org/officeDocument/2006/math">
                    <m:oMathParaPr>
                      <m:jc m:val="centerGroup"/>
                    </m:oMathParaPr>
                    <m:oMath xmlns:m="http://schemas.openxmlformats.org/officeDocument/2006/math">
                      <m:r>
                        <a:rPr lang="en-US" sz="2800" b="0" i="1" smtClean="0">
                          <a:solidFill>
                            <a:srgbClr val="3D3935"/>
                          </a:solidFill>
                          <a:latin typeface="Cambria Math" panose="02040503050406030204" pitchFamily="18" charset="0"/>
                          <a:ea typeface="Cambria Math" panose="02040503050406030204" pitchFamily="18" charset="0"/>
                        </a:rPr>
                        <m:t>𝐺𝑟𝑎𝑡𝑢𝑖𝑡𝑦</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𝑆𝑢𝑏𝑡𝑜𝑡𝑎𝑙</m:t>
                      </m:r>
                      <m:r>
                        <a:rPr lang="en-US" sz="2800" b="0" i="1" smtClean="0">
                          <a:solidFill>
                            <a:srgbClr val="3D3935"/>
                          </a:solidFill>
                          <a:latin typeface="Cambria Math" panose="02040503050406030204" pitchFamily="18" charset="0"/>
                          <a:ea typeface="Cambria Math" panose="02040503050406030204" pitchFamily="18" charset="0"/>
                        </a:rPr>
                        <m:t>=</m:t>
                      </m:r>
                      <m:r>
                        <a:rPr lang="en-US" sz="2800" b="0" i="1" smtClean="0">
                          <a:solidFill>
                            <a:srgbClr val="3D3935"/>
                          </a:solidFill>
                          <a:latin typeface="Cambria Math" panose="02040503050406030204" pitchFamily="18" charset="0"/>
                          <a:ea typeface="Cambria Math" panose="02040503050406030204" pitchFamily="18" charset="0"/>
                        </a:rPr>
                        <m:t>𝑇𝑜𝑡𝑎𝑙</m:t>
                      </m:r>
                    </m:oMath>
                  </m:oMathPara>
                </a14:m>
                <a:endParaRPr lang="en-AU" sz="2800" dirty="0" err="1">
                  <a:solidFill>
                    <a:srgbClr val="3D3935"/>
                  </a:solidFill>
                </a:endParaRPr>
              </a:p>
            </p:txBody>
          </p:sp>
        </mc:Choice>
        <mc:Fallback xmlns="">
          <p:sp>
            <p:nvSpPr>
              <p:cNvPr id="2" name="TextBox 1">
                <a:extLst>
                  <a:ext uri="{FF2B5EF4-FFF2-40B4-BE49-F238E27FC236}">
                    <a16:creationId xmlns:a16="http://schemas.microsoft.com/office/drawing/2014/main" id="{B4CBD8FC-8089-5167-7602-921FF4A56016}"/>
                  </a:ext>
                </a:extLst>
              </p:cNvPr>
              <p:cNvSpPr txBox="1">
                <a:spLocks noRot="1" noChangeAspect="1" noMove="1" noResize="1" noEditPoints="1" noAdjustHandles="1" noChangeArrowheads="1" noChangeShapeType="1" noTextEdit="1"/>
              </p:cNvSpPr>
              <p:nvPr/>
            </p:nvSpPr>
            <p:spPr>
              <a:xfrm>
                <a:off x="804446" y="3786302"/>
                <a:ext cx="7535108" cy="1491370"/>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55100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marL="0" indent="0" algn="l">
              <a:buNone/>
            </a:pPr>
            <a:r>
              <a:rPr lang="en-US" sz="2800" b="1" i="0" u="none" strike="noStrike" baseline="0" dirty="0">
                <a:latin typeface="Calibri" panose="020F0502020204030204" pitchFamily="34" charset="0"/>
                <a:cs typeface="Calibri" panose="020F0502020204030204" pitchFamily="34" charset="0"/>
              </a:rPr>
              <a:t>4.1 </a:t>
            </a:r>
            <a:r>
              <a:rPr lang="en-US" sz="2800" b="0" i="0" u="none" strike="noStrike" baseline="0" dirty="0">
                <a:latin typeface="Calibri" panose="020F0502020204030204" pitchFamily="34" charset="0"/>
                <a:cs typeface="Calibri" panose="020F0502020204030204" pitchFamily="34" charset="0"/>
              </a:rPr>
              <a:t>(0.5%) Write a java program to display 19/3 as whole number quotient and numerator and denominator in a mixed fraction. For instance, the fixed fraction form of 19/3 is 6 1/3.</a:t>
            </a:r>
          </a:p>
          <a:p>
            <a:pPr algn="l">
              <a:lnSpc>
                <a:spcPct val="150000"/>
              </a:lnSpc>
            </a:pPr>
            <a:r>
              <a:rPr lang="en-US" sz="2800" b="0" i="0" u="none" strike="noStrike" baseline="0" dirty="0">
                <a:latin typeface="Calibri" panose="020F0502020204030204" pitchFamily="34" charset="0"/>
                <a:cs typeface="Calibri" panose="020F0502020204030204" pitchFamily="34" charset="0"/>
              </a:rPr>
              <a:t>Given the inputs of 19 and 3 to be stored in two variables, your program must display:</a:t>
            </a:r>
          </a:p>
          <a:p>
            <a:pPr algn="l"/>
            <a:r>
              <a:rPr lang="en-US" sz="2800" b="0" i="0" u="none" strike="noStrike" baseline="0" dirty="0">
                <a:latin typeface="Calibri" panose="020F0502020204030204" pitchFamily="34" charset="0"/>
                <a:cs typeface="Calibri" panose="020F0502020204030204" pitchFamily="34" charset="0"/>
              </a:rPr>
              <a:t>Whole number quotient is: 6</a:t>
            </a:r>
          </a:p>
          <a:p>
            <a:pPr algn="l"/>
            <a:r>
              <a:rPr lang="en-US" sz="2800" b="0" i="0" u="none" strike="noStrike" baseline="0" dirty="0">
                <a:latin typeface="Calibri" panose="020F0502020204030204" pitchFamily="34" charset="0"/>
                <a:cs typeface="Calibri" panose="020F0502020204030204" pitchFamily="34" charset="0"/>
              </a:rPr>
              <a:t>The numerator of the mixed fraction is: 1</a:t>
            </a:r>
          </a:p>
          <a:p>
            <a:pPr marL="0" indent="0" algn="l">
              <a:buNone/>
            </a:pPr>
            <a:r>
              <a:rPr lang="en-US" sz="2800" b="1" i="0" u="none" strike="noStrike" baseline="0" dirty="0">
                <a:latin typeface="Calibri" panose="020F0502020204030204" pitchFamily="34" charset="0"/>
                <a:cs typeface="Calibri" panose="020F0502020204030204" pitchFamily="34" charset="0"/>
              </a:rPr>
              <a:t>Hint</a:t>
            </a:r>
            <a:r>
              <a:rPr lang="en-US" sz="2800" b="0" i="0" u="none" strike="noStrike" baseline="0" dirty="0">
                <a:latin typeface="Calibri" panose="020F0502020204030204" pitchFamily="34" charset="0"/>
                <a:cs typeface="Calibri" panose="020F0502020204030204" pitchFamily="34" charset="0"/>
              </a:rPr>
              <a:t>: You can use the % operator to find the numerator in the mixed fraction and / operator to find the </a:t>
            </a:r>
            <a:r>
              <a:rPr lang="en-AU" sz="2800" b="0" i="0" u="none" strike="noStrike" baseline="0" dirty="0">
                <a:latin typeface="Calibri" panose="020F0502020204030204" pitchFamily="34" charset="0"/>
                <a:cs typeface="Calibri" panose="020F0502020204030204" pitchFamily="34" charset="0"/>
              </a:rPr>
              <a:t>whole number quotient.</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1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p:spPr>
        <p:txBody>
          <a:bodyPr>
            <a:noAutofit/>
          </a:bodyPr>
          <a:lstStyle/>
          <a:p>
            <a:pPr marL="0" indent="0" algn="l">
              <a:buNone/>
            </a:pPr>
            <a:r>
              <a:rPr lang="en-US" sz="1900" b="1" i="0" u="none" strike="noStrike" baseline="0" dirty="0">
                <a:latin typeface="Calibri" panose="020F0502020204030204" pitchFamily="34" charset="0"/>
                <a:cs typeface="Calibri" panose="020F0502020204030204" pitchFamily="34" charset="0"/>
              </a:rPr>
              <a:t>4.3 </a:t>
            </a:r>
            <a:r>
              <a:rPr lang="en-US" sz="1900" b="0" i="0" u="none" strike="noStrike" baseline="0" dirty="0">
                <a:latin typeface="Calibri" panose="020F0502020204030204" pitchFamily="34" charset="0"/>
                <a:cs typeface="Calibri" panose="020F0502020204030204" pitchFamily="34" charset="0"/>
              </a:rPr>
              <a:t>(0.5%) </a:t>
            </a:r>
            <a:r>
              <a:rPr lang="en-US" sz="1900" b="0" i="1" u="none" strike="noStrike" baseline="0" dirty="0">
                <a:latin typeface="Calibri" panose="020F0502020204030204" pitchFamily="34" charset="0"/>
                <a:cs typeface="Calibri" panose="020F0502020204030204" pitchFamily="34" charset="0"/>
              </a:rPr>
              <a:t>Basic Debugging exercises</a:t>
            </a:r>
            <a:r>
              <a:rPr lang="en-US" sz="1900" b="0" i="0" u="none" strike="noStrike" baseline="0" dirty="0">
                <a:latin typeface="Calibri" panose="020F0502020204030204" pitchFamily="34" charset="0"/>
                <a:cs typeface="Calibri" panose="020F0502020204030204" pitchFamily="34" charset="0"/>
              </a:rPr>
              <a:t>:</a:t>
            </a:r>
          </a:p>
          <a:p>
            <a:pPr algn="l"/>
            <a:r>
              <a:rPr lang="en-US" sz="1900" b="0" i="0" u="none" strike="noStrike" baseline="0" dirty="0">
                <a:latin typeface="Calibri" panose="020F0502020204030204" pitchFamily="34" charset="0"/>
                <a:cs typeface="Calibri" panose="020F0502020204030204" pitchFamily="34" charset="0"/>
              </a:rPr>
              <a:t>The intention of the following program is to sum 10 and 20 to display 30. However, it has a semantic error. Rewrite the program so that it displays the correct answer.</a:t>
            </a:r>
          </a:p>
          <a:p>
            <a:pPr algn="l"/>
            <a:r>
              <a:rPr lang="en-AU" sz="1900" b="0" i="0" u="none" strike="noStrike" baseline="0" dirty="0">
                <a:latin typeface="Calibri" panose="020F0502020204030204" pitchFamily="34" charset="0"/>
                <a:cs typeface="Calibri" panose="020F0502020204030204" pitchFamily="34" charset="0"/>
              </a:rPr>
              <a:t>public class Tester{</a:t>
            </a:r>
          </a:p>
          <a:p>
            <a:pPr algn="l"/>
            <a:r>
              <a:rPr lang="en-US" sz="1900" b="0" i="0" u="none" strike="noStrike" baseline="0" dirty="0">
                <a:latin typeface="Calibri" panose="020F0502020204030204" pitchFamily="34" charset="0"/>
                <a:cs typeface="Calibri" panose="020F0502020204030204" pitchFamily="34" charset="0"/>
              </a:rPr>
              <a:t>public static void main (String [ ] a){</a:t>
            </a:r>
          </a:p>
          <a:p>
            <a:pPr algn="l"/>
            <a:r>
              <a:rPr lang="en-US" sz="1900" b="0" i="0" u="none" strike="noStrike" baseline="0" dirty="0" err="1">
                <a:latin typeface="Calibri" panose="020F0502020204030204" pitchFamily="34" charset="0"/>
                <a:cs typeface="Calibri" panose="020F0502020204030204" pitchFamily="34" charset="0"/>
              </a:rPr>
              <a:t>System.out.println</a:t>
            </a:r>
            <a:r>
              <a:rPr lang="en-US" sz="1900" b="0" i="0" u="none" strike="noStrike" baseline="0" dirty="0">
                <a:latin typeface="Calibri" panose="020F0502020204030204" pitchFamily="34" charset="0"/>
                <a:cs typeface="Calibri" panose="020F0502020204030204" pitchFamily="34" charset="0"/>
              </a:rPr>
              <a:t>(The sum of 10" and 20 is " + "10" + "20");</a:t>
            </a:r>
          </a:p>
          <a:p>
            <a:pPr algn="l"/>
            <a:r>
              <a:rPr lang="en-AU" sz="1900" b="0" i="0" u="none" strike="noStrike" baseline="0" dirty="0">
                <a:latin typeface="Calibri" panose="020F0502020204030204" pitchFamily="34" charset="0"/>
                <a:cs typeface="Calibri" panose="020F0502020204030204" pitchFamily="34" charset="0"/>
              </a:rPr>
              <a:t>}</a:t>
            </a:r>
          </a:p>
          <a:p>
            <a:pPr algn="l"/>
            <a:r>
              <a:rPr lang="en-AU" sz="1900" b="0" i="0" u="none" strike="noStrike" baseline="0" dirty="0">
                <a:latin typeface="Calibri" panose="020F0502020204030204" pitchFamily="34" charset="0"/>
                <a:cs typeface="Calibri" panose="020F0502020204030204" pitchFamily="34" charset="0"/>
              </a:rPr>
              <a:t>}</a:t>
            </a:r>
          </a:p>
          <a:p>
            <a:pPr algn="l"/>
            <a:r>
              <a:rPr lang="en-US" sz="1900" b="0" i="0" u="none" strike="noStrike" baseline="0" dirty="0">
                <a:latin typeface="Calibri" panose="020F0502020204030204" pitchFamily="34" charset="0"/>
                <a:cs typeface="Calibri" panose="020F0502020204030204" pitchFamily="34" charset="0"/>
              </a:rPr>
              <a:t>Given the following program, rewrite the program to fix the syntax errors and write a Java comment before the first line of the program to specify what the errors were.</a:t>
            </a:r>
          </a:p>
          <a:p>
            <a:pPr algn="l"/>
            <a:r>
              <a:rPr lang="en-AU" sz="1900" b="0" i="0" u="none" strike="noStrike" baseline="0" dirty="0">
                <a:latin typeface="Calibri" panose="020F0502020204030204" pitchFamily="34" charset="0"/>
                <a:cs typeface="Calibri" panose="020F0502020204030204" pitchFamily="34" charset="0"/>
              </a:rPr>
              <a:t>public class Tester{</a:t>
            </a:r>
          </a:p>
          <a:p>
            <a:pPr algn="l"/>
            <a:r>
              <a:rPr lang="en-US" sz="1900" b="0" i="0" u="none" strike="noStrike" baseline="0" dirty="0">
                <a:latin typeface="Calibri" panose="020F0502020204030204" pitchFamily="34" charset="0"/>
                <a:cs typeface="Calibri" panose="020F0502020204030204" pitchFamily="34" charset="0"/>
              </a:rPr>
              <a:t>public static void main (string [ ] a){</a:t>
            </a:r>
          </a:p>
          <a:p>
            <a:pPr algn="l"/>
            <a:r>
              <a:rPr lang="nn-NO" sz="1900" b="0" i="0" u="none" strike="noStrike" baseline="0" dirty="0">
                <a:latin typeface="Calibri" panose="020F0502020204030204" pitchFamily="34" charset="0"/>
                <a:cs typeface="Calibri" panose="020F0502020204030204" pitchFamily="34" charset="0"/>
              </a:rPr>
              <a:t>System.out.println(hello students);</a:t>
            </a:r>
          </a:p>
          <a:p>
            <a:pPr algn="l"/>
            <a:r>
              <a:rPr lang="en-AU" sz="1900" b="0" i="0" u="none" strike="noStrike" baseline="0" dirty="0">
                <a:latin typeface="Calibri" panose="020F0502020204030204" pitchFamily="34" charset="0"/>
                <a:cs typeface="Calibri" panose="020F0502020204030204" pitchFamily="34" charset="0"/>
              </a:rPr>
              <a:t>}</a:t>
            </a:r>
          </a:p>
          <a:p>
            <a:pPr algn="l"/>
            <a:r>
              <a:rPr lang="en-AU" sz="1900" b="0" i="0" u="none" strike="noStrike" baseline="0" dirty="0">
                <a:latin typeface="Calibri" panose="020F0502020204030204" pitchFamily="34" charset="0"/>
                <a:cs typeface="Calibri" panose="020F0502020204030204" pitchFamily="34" charset="0"/>
              </a:rPr>
              <a:t>}</a:t>
            </a:r>
            <a:endParaRPr lang="en-US" sz="1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795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2F08C4BD-1507-DAD3-8DC3-F415C45E7409}"/>
              </a:ext>
            </a:extLst>
          </p:cNvPr>
          <p:cNvPicPr>
            <a:picLocks noChangeAspect="1"/>
          </p:cNvPicPr>
          <p:nvPr/>
        </p:nvPicPr>
        <p:blipFill rotWithShape="1">
          <a:blip r:embed="rId2"/>
          <a:srcRect r="23049" b="6098"/>
          <a:stretch/>
        </p:blipFill>
        <p:spPr>
          <a:xfrm>
            <a:off x="249464" y="923933"/>
            <a:ext cx="8645071" cy="5934067"/>
          </a:xfrm>
          <a:prstGeom prst="rect">
            <a:avLst/>
          </a:prstGeom>
        </p:spPr>
      </p:pic>
      <p:sp>
        <p:nvSpPr>
          <p:cNvPr id="6" name="Rectangle: Rounded Corners 5">
            <a:extLst>
              <a:ext uri="{FF2B5EF4-FFF2-40B4-BE49-F238E27FC236}">
                <a16:creationId xmlns:a16="http://schemas.microsoft.com/office/drawing/2014/main" id="{BA8DDC31-1519-DE9D-B4A6-A7C7AC192BC2}"/>
              </a:ext>
            </a:extLst>
          </p:cNvPr>
          <p:cNvSpPr/>
          <p:nvPr/>
        </p:nvSpPr>
        <p:spPr>
          <a:xfrm>
            <a:off x="2854712" y="1773043"/>
            <a:ext cx="4315522" cy="267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4B0016F6-B066-2B8B-B9C9-EA447F372CD3}"/>
              </a:ext>
            </a:extLst>
          </p:cNvPr>
          <p:cNvSpPr/>
          <p:nvPr/>
        </p:nvSpPr>
        <p:spPr>
          <a:xfrm>
            <a:off x="7170234" y="6473300"/>
            <a:ext cx="843776" cy="2462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1754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8E7562-B7CA-D44C-6E1F-6C69BE5E5198}"/>
              </a:ext>
            </a:extLst>
          </p:cNvPr>
          <p:cNvPicPr>
            <a:picLocks noChangeAspect="1"/>
          </p:cNvPicPr>
          <p:nvPr/>
        </p:nvPicPr>
        <p:blipFill rotWithShape="1">
          <a:blip r:embed="rId2"/>
          <a:srcRect r="29756" b="27994"/>
          <a:stretch/>
        </p:blipFill>
        <p:spPr>
          <a:xfrm>
            <a:off x="0" y="1026709"/>
            <a:ext cx="9144000" cy="5272485"/>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32</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BA8DDC31-1519-DE9D-B4A6-A7C7AC192BC2}"/>
              </a:ext>
            </a:extLst>
          </p:cNvPr>
          <p:cNvSpPr/>
          <p:nvPr/>
        </p:nvSpPr>
        <p:spPr>
          <a:xfrm>
            <a:off x="3925229" y="1951462"/>
            <a:ext cx="4088781" cy="45720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4B0016F6-B066-2B8B-B9C9-EA447F372CD3}"/>
              </a:ext>
            </a:extLst>
          </p:cNvPr>
          <p:cNvSpPr/>
          <p:nvPr/>
        </p:nvSpPr>
        <p:spPr>
          <a:xfrm>
            <a:off x="3925229" y="2826851"/>
            <a:ext cx="4088780"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1925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481312"/>
          </a:xfrm>
        </p:spPr>
        <p:txBody>
          <a:bodyPr>
            <a:noAutofit/>
          </a:bodyPr>
          <a:lstStyle/>
          <a:p>
            <a:r>
              <a:rPr lang="en-US" altLang="en-US" sz="2800" dirty="0">
                <a:latin typeface="Calibri" panose="020F0502020204030204" pitchFamily="34" charset="0"/>
                <a:cs typeface="Calibri" panose="020F0502020204030204" pitchFamily="34" charset="0"/>
              </a:rPr>
              <a:t>Original Problem: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413701"/>
            <a:ext cx="9144000" cy="3901068"/>
          </a:xfrm>
          <a:prstGeom prst="rect">
            <a:avLst/>
          </a:prstGeom>
          <a:noFill/>
        </p:spPr>
        <p:txBody>
          <a:bodyPr wrap="square">
            <a:spAutoFit/>
          </a:bodyPr>
          <a:lstStyle/>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 {</a:t>
            </a:r>
          </a:p>
          <a:p>
            <a:pPr marL="0" marR="0">
              <a:lnSpc>
                <a:spcPct val="150000"/>
              </a:lnSpc>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u="sng" dirty="0">
                <a:solidFill>
                  <a:srgbClr val="000000"/>
                </a:solidFill>
                <a:effectLst/>
                <a:highlight>
                  <a:srgbClr val="FFFFFF"/>
                </a:highlight>
                <a:latin typeface="Consolas" panose="020B0609020204030204" pitchFamily="49" charset="0"/>
              </a:rPr>
              <a:t>The</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sum</a:t>
            </a:r>
            <a:r>
              <a:rPr lang="en-US" sz="2800" dirty="0">
                <a:solidFill>
                  <a:srgbClr val="000000"/>
                </a:solidFill>
                <a:effectLst/>
                <a:highlight>
                  <a:srgbClr val="FFFFFF"/>
                </a:highlight>
                <a:latin typeface="Consolas" panose="020B0609020204030204" pitchFamily="49" charset="0"/>
              </a:rPr>
              <a:t> of </a:t>
            </a:r>
            <a:r>
              <a:rPr lang="en-US" sz="2800" u="sng" dirty="0">
                <a:solidFill>
                  <a:srgbClr val="000000"/>
                </a:solidFill>
                <a:effectLst/>
                <a:highlight>
                  <a:srgbClr val="FFFFFF"/>
                </a:highlight>
                <a:latin typeface="Consolas" panose="020B0609020204030204" pitchFamily="49" charset="0"/>
              </a:rPr>
              <a:t>10</a:t>
            </a:r>
            <a:r>
              <a:rPr lang="en-US" sz="2800" dirty="0">
                <a:solidFill>
                  <a:srgbClr val="2A00FF"/>
                </a:solidFill>
                <a:effectLst/>
                <a:highlight>
                  <a:srgbClr val="FFFFFF"/>
                </a:highlight>
                <a:latin typeface="Consolas" panose="020B0609020204030204" pitchFamily="49" charset="0"/>
              </a:rPr>
              <a:t>" and 20 is "</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"10"</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"20"</a:t>
            </a:r>
            <a:r>
              <a:rPr lang="en-US" sz="2800" u="sng" dirty="0">
                <a:solidFill>
                  <a:srgbClr val="000000"/>
                </a:solidFill>
                <a:effectLst/>
                <a:highlight>
                  <a:srgbClr val="FFFFFF"/>
                </a:highlight>
                <a:latin typeface="Consolas" panose="020B0609020204030204" pitchFamily="49" charset="0"/>
              </a:rPr>
              <a:t>)</a:t>
            </a: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4247157"/>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Problem: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original program mistakenly concatenates the strings "10" and "20", resulting in the output "1020" instead of performing the arithmetic sum.</a:t>
            </a:r>
          </a:p>
        </p:txBody>
      </p:sp>
    </p:spTree>
    <p:extLst>
      <p:ext uri="{BB962C8B-B14F-4D97-AF65-F5344CB8AC3E}">
        <p14:creationId xmlns:p14="http://schemas.microsoft.com/office/powerpoint/2010/main" val="12900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481312"/>
          </a:xfrm>
        </p:spPr>
        <p:txBody>
          <a:bodyPr>
            <a:noAutofit/>
          </a:bodyPr>
          <a:lstStyle/>
          <a:p>
            <a:r>
              <a:rPr lang="en-US" altLang="en-US" sz="2800" dirty="0">
                <a:latin typeface="Calibri" panose="020F0502020204030204" pitchFamily="34" charset="0"/>
                <a:cs typeface="Calibri" panose="020F0502020204030204" pitchFamily="34" charset="0"/>
              </a:rPr>
              <a:t>Fixed Problem: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413701"/>
            <a:ext cx="9144000" cy="3539430"/>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000000"/>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The error was concatenating strings instead of performing arithmetic addition</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sum of 10 and 20 is "</a:t>
            </a:r>
            <a:r>
              <a:rPr lang="en-US" sz="2800" dirty="0">
                <a:solidFill>
                  <a:srgbClr val="000000"/>
                </a:solidFill>
                <a:effectLst/>
                <a:highlight>
                  <a:srgbClr val="FFFFFF"/>
                </a:highlight>
                <a:latin typeface="Consolas" panose="020B0609020204030204" pitchFamily="49" charset="0"/>
              </a:rPr>
              <a:t> + (10 + 20));</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964900"/>
            <a:ext cx="9144000" cy="289310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error was that the program was concatenating the strings "10" and "20", instead of summing the numbers 10 and 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fix involves using the arithmetic sum (10 + 20) to correctly compute and display the result. </a:t>
            </a:r>
          </a:p>
        </p:txBody>
      </p:sp>
    </p:spTree>
    <p:extLst>
      <p:ext uri="{BB962C8B-B14F-4D97-AF65-F5344CB8AC3E}">
        <p14:creationId xmlns:p14="http://schemas.microsoft.com/office/powerpoint/2010/main" val="94314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35</a:t>
            </a:fld>
            <a:endParaRPr lang="en-US" altLang="en-US" sz="1400"/>
          </a:p>
        </p:txBody>
      </p:sp>
      <p:sp>
        <p:nvSpPr>
          <p:cNvPr id="5" name="TextBox 4">
            <a:extLst>
              <a:ext uri="{FF2B5EF4-FFF2-40B4-BE49-F238E27FC236}">
                <a16:creationId xmlns:a16="http://schemas.microsoft.com/office/drawing/2014/main" id="{2ACD8A18-7266-3C5D-EF51-B0B2A56D10AD}"/>
              </a:ext>
            </a:extLst>
          </p:cNvPr>
          <p:cNvSpPr txBox="1"/>
          <p:nvPr/>
        </p:nvSpPr>
        <p:spPr>
          <a:xfrm>
            <a:off x="0" y="-5418"/>
            <a:ext cx="9144000" cy="5840060"/>
          </a:xfrm>
          <a:prstGeom prst="rect">
            <a:avLst/>
          </a:prstGeom>
          <a:noFill/>
        </p:spPr>
        <p:txBody>
          <a:bodyPr wrap="square">
            <a:spAutoFit/>
          </a:bodyPr>
          <a:lstStyle/>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package</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SumCalculator</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dirty="0">
                <a:solidFill>
                  <a:srgbClr val="3F7F5F"/>
                </a:solidFill>
                <a:effectLst/>
                <a:highlight>
                  <a:srgbClr val="FFFFFF"/>
                </a:highlight>
                <a:latin typeface="Consolas" panose="020B0609020204030204" pitchFamily="49" charset="0"/>
              </a:rPr>
              <a:t>// The error was concatenating strings instead of performing arithmetic addition</a:t>
            </a:r>
            <a:endParaRPr lang="en-US" sz="2800" dirty="0">
              <a:solidFill>
                <a:srgbClr val="000000"/>
              </a:solidFill>
              <a:effectLst/>
              <a:highlight>
                <a:srgbClr val="FFFFFF"/>
              </a:highlight>
              <a:latin typeface="Consolas" panose="020B0609020204030204" pitchFamily="49" charset="0"/>
            </a:endParaRPr>
          </a:p>
          <a:p>
            <a:pPr marL="0" marR="0">
              <a:lnSpc>
                <a:spcPct val="150000"/>
              </a:lnSpc>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a:t>
            </a:r>
            <a:r>
              <a:rPr lang="en-US" sz="2800" u="sng" dirty="0" err="1">
                <a:solidFill>
                  <a:srgbClr val="0066CC"/>
                </a:solidFill>
                <a:effectLst/>
                <a:highlight>
                  <a:srgbClr val="D4D4D4"/>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sum of 10 and 20 is "</a:t>
            </a:r>
            <a:r>
              <a:rPr lang="en-US" sz="2800" dirty="0">
                <a:solidFill>
                  <a:srgbClr val="000000"/>
                </a:solidFill>
                <a:effectLst/>
                <a:highlight>
                  <a:srgbClr val="FFFFFF"/>
                </a:highlight>
                <a:latin typeface="Consolas" panose="020B0609020204030204" pitchFamily="49" charset="0"/>
              </a:rPr>
              <a:t> + (10 + 20));</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lnSpc>
                <a:spcPct val="150000"/>
              </a:lnSpc>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5838620"/>
            <a:ext cx="914400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code is now placed within the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sumCalculator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D294BC2-B57E-0C1E-65DE-6F74E5647D0A}"/>
              </a:ext>
            </a:extLst>
          </p:cNvPr>
          <p:cNvPicPr>
            <a:picLocks noChangeAspect="1"/>
          </p:cNvPicPr>
          <p:nvPr/>
        </p:nvPicPr>
        <p:blipFill rotWithShape="1">
          <a:blip r:embed="rId2"/>
          <a:srcRect l="24756" t="55528" r="54146" b="34715"/>
          <a:stretch/>
        </p:blipFill>
        <p:spPr>
          <a:xfrm>
            <a:off x="2810107" y="4189086"/>
            <a:ext cx="6333893" cy="1647545"/>
          </a:xfrm>
          <a:prstGeom prst="rect">
            <a:avLst/>
          </a:prstGeom>
          <a:ln w="28575">
            <a:solidFill>
              <a:srgbClr val="FF0000"/>
            </a:solidFill>
          </a:ln>
        </p:spPr>
      </p:pic>
    </p:spTree>
    <p:extLst>
      <p:ext uri="{BB962C8B-B14F-4D97-AF65-F5344CB8AC3E}">
        <p14:creationId xmlns:p14="http://schemas.microsoft.com/office/powerpoint/2010/main" val="160498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570060"/>
            <a:ext cx="7772400" cy="814260"/>
          </a:xfrm>
        </p:spPr>
        <p:txBody>
          <a:bodyPr>
            <a:noAutofit/>
          </a:bodyPr>
          <a:lstStyle/>
          <a:p>
            <a:r>
              <a:rPr lang="en-US" altLang="en-US" sz="2800" dirty="0">
                <a:latin typeface="Calibri" panose="020F0502020204030204" pitchFamily="34" charset="0"/>
                <a:cs typeface="Calibri" panose="020F0502020204030204" pitchFamily="34" charset="0"/>
              </a:rPr>
              <a:t>Part 2: Fixing the Syntax Error:</a:t>
            </a:r>
            <a:br>
              <a:rPr lang="en-US" altLang="en-US" sz="2800" dirty="0">
                <a:latin typeface="Calibri" panose="020F0502020204030204" pitchFamily="34" charset="0"/>
                <a:cs typeface="Calibri" panose="020F0502020204030204" pitchFamily="34" charset="0"/>
              </a:rPr>
            </a:br>
            <a:r>
              <a:rPr lang="en-US" altLang="en-US" sz="2800" dirty="0">
                <a:latin typeface="Calibri" panose="020F0502020204030204" pitchFamily="34" charset="0"/>
                <a:cs typeface="Calibri" panose="020F0502020204030204" pitchFamily="34" charset="0"/>
              </a:rPr>
              <a:t>Original Program:</a:t>
            </a:r>
            <a:endParaRPr lang="en-US" altLang="en-US" sz="2800" b="1" dirty="0">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03AC09E4-409E-CEFB-E4E3-70A161C4178A}"/>
              </a:ext>
            </a:extLst>
          </p:cNvPr>
          <p:cNvSpPr/>
          <p:nvPr/>
        </p:nvSpPr>
        <p:spPr>
          <a:xfrm>
            <a:off x="7081023" y="5923173"/>
            <a:ext cx="932985" cy="2508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2ACD8A18-7266-3C5D-EF51-B0B2A56D10AD}"/>
              </a:ext>
            </a:extLst>
          </p:cNvPr>
          <p:cNvSpPr txBox="1"/>
          <p:nvPr/>
        </p:nvSpPr>
        <p:spPr>
          <a:xfrm>
            <a:off x="0" y="1769715"/>
            <a:ext cx="9144000" cy="2246769"/>
          </a:xfrm>
          <a:prstGeom prst="rect">
            <a:avLst/>
          </a:prstGeom>
          <a:no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 (</a:t>
            </a:r>
            <a:r>
              <a:rPr lang="en-US" sz="2800" u="sng" dirty="0">
                <a:solidFill>
                  <a:srgbClr val="000000"/>
                </a:solidFill>
                <a:effectLst/>
                <a:highlight>
                  <a:srgbClr val="FFFFFF"/>
                </a:highlight>
                <a:latin typeface="Consolas" panose="020B0609020204030204" pitchFamily="49" charset="0"/>
              </a:rPr>
              <a:t>string</a:t>
            </a:r>
            <a:r>
              <a:rPr lang="en-US" sz="2800" dirty="0">
                <a:solidFill>
                  <a:srgbClr val="000000"/>
                </a:solidFill>
                <a:effectLst/>
                <a:highlight>
                  <a:srgbClr val="FFFFFF"/>
                </a:highlight>
                <a:latin typeface="Consolas" panose="020B0609020204030204" pitchFamily="49" charset="0"/>
              </a:rPr>
              <a:t> [] a)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System.out.println</a:t>
            </a:r>
            <a:r>
              <a:rPr lang="en-US" sz="2800" dirty="0">
                <a:solidFill>
                  <a:srgbClr val="000000"/>
                </a:solidFill>
                <a:effectLst/>
                <a:highlight>
                  <a:srgbClr val="FFFFFF"/>
                </a:highlight>
                <a:latin typeface="Consolas" panose="020B0609020204030204" pitchFamily="49" charset="0"/>
              </a:rPr>
              <a:t>(</a:t>
            </a:r>
            <a:r>
              <a:rPr lang="en-US" sz="2800" u="sng" dirty="0">
                <a:solidFill>
                  <a:srgbClr val="000000"/>
                </a:solidFill>
                <a:effectLst/>
                <a:highlight>
                  <a:srgbClr val="FFFFFF"/>
                </a:highlight>
                <a:latin typeface="Consolas" panose="020B0609020204030204" pitchFamily="49" charset="0"/>
              </a:rPr>
              <a:t>hello</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964900"/>
            <a:ext cx="9144000" cy="289310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Problem: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data type string should be capitalized to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statement should have the text "hello students" inside quotation 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array brackets should be placed immediately after String, like String[].</a:t>
            </a:r>
          </a:p>
        </p:txBody>
      </p:sp>
    </p:spTree>
    <p:extLst>
      <p:ext uri="{BB962C8B-B14F-4D97-AF65-F5344CB8AC3E}">
        <p14:creationId xmlns:p14="http://schemas.microsoft.com/office/powerpoint/2010/main" val="103282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2074F1E9-D71F-2C8D-E200-1F4361FBEEA8}"/>
              </a:ext>
            </a:extLst>
          </p:cNvPr>
          <p:cNvSpPr>
            <a:spLocks noChangeArrowheads="1"/>
          </p:cNvSpPr>
          <p:nvPr/>
        </p:nvSpPr>
        <p:spPr bwMode="auto">
          <a:xfrm>
            <a:off x="0" y="3534013"/>
            <a:ext cx="9144000" cy="332398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Capitalization: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string type was corrected to String, which is the correct data type in 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Quotations: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text inside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now has proper quotation marks around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Array Brackets: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array brackets are correctly positioned after String[].</a:t>
            </a:r>
          </a:p>
        </p:txBody>
      </p:sp>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257473"/>
            <a:ext cx="7772400" cy="814260"/>
          </a:xfrm>
        </p:spPr>
        <p:txBody>
          <a:bodyPr>
            <a:noAutofit/>
          </a:bodyPr>
          <a:lstStyle/>
          <a:p>
            <a:r>
              <a:rPr lang="en-US" altLang="en-US" sz="2800" dirty="0">
                <a:latin typeface="Calibri" panose="020F0502020204030204" pitchFamily="34" charset="0"/>
                <a:cs typeface="Calibri" panose="020F0502020204030204" pitchFamily="34" charset="0"/>
              </a:rPr>
              <a:t>Fixed Program:</a:t>
            </a:r>
            <a:endParaRPr lang="en-US" altLang="en-US" sz="28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CD8A18-7266-3C5D-EF51-B0B2A56D10AD}"/>
              </a:ext>
            </a:extLst>
          </p:cNvPr>
          <p:cNvSpPr txBox="1"/>
          <p:nvPr/>
        </p:nvSpPr>
        <p:spPr>
          <a:xfrm>
            <a:off x="0" y="250965"/>
            <a:ext cx="9144000" cy="3539430"/>
          </a:xfrm>
          <a:prstGeom prst="rect">
            <a:avLst/>
          </a:prstGeom>
          <a:no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//Errors fixed: capitalized "string" to "String", added quotes around "hello students"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"hello 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365787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4260"/>
          </a:xfrm>
        </p:spPr>
        <p:txBody>
          <a:bodyPr>
            <a:noAutofit/>
          </a:bodyPr>
          <a:lstStyle/>
          <a:p>
            <a:r>
              <a:rPr lang="en-US" altLang="en-US" sz="2800" dirty="0">
                <a:latin typeface="Calibri" panose="020F0502020204030204" pitchFamily="34" charset="0"/>
                <a:cs typeface="Calibri" panose="020F0502020204030204" pitchFamily="34" charset="0"/>
              </a:rPr>
              <a:t>Place the Code Within the Package, Run and Show the Results</a:t>
            </a:r>
            <a:endParaRPr lang="en-US" altLang="en-US" sz="28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CD8A18-7266-3C5D-EF51-B0B2A56D10AD}"/>
              </a:ext>
            </a:extLst>
          </p:cNvPr>
          <p:cNvSpPr txBox="1"/>
          <p:nvPr/>
        </p:nvSpPr>
        <p:spPr>
          <a:xfrm>
            <a:off x="22302" y="1154214"/>
            <a:ext cx="9144000" cy="3539430"/>
          </a:xfrm>
          <a:prstGeom prst="rect">
            <a:avLst/>
          </a:prstGeom>
          <a:no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//Errors fixed: capitalized "string" to "String", added quotes around "hello students"</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u="sng" dirty="0">
                <a:solidFill>
                  <a:srgbClr val="000000"/>
                </a:solidFill>
                <a:effectLst/>
                <a:highlight>
                  <a:srgbClr val="FFFFFF"/>
                </a:highlight>
                <a:latin typeface="Consolas" panose="020B0609020204030204" pitchFamily="49" charset="0"/>
              </a:rPr>
              <a:t>Tester</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"hello students"</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339388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613692"/>
          </a:xfrm>
        </p:spPr>
        <p:txBody>
          <a:bodyPr>
            <a:noAutofit/>
          </a:bodyPr>
          <a:lstStyle/>
          <a:p>
            <a:pPr marL="0" indent="0" algn="l">
              <a:buNone/>
            </a:pPr>
            <a:r>
              <a:rPr lang="en-US" sz="2200" b="1" i="0" u="none" strike="noStrike" baseline="0" dirty="0">
                <a:latin typeface="Arial-BoldMT"/>
              </a:rPr>
              <a:t>4.4 </a:t>
            </a:r>
            <a:r>
              <a:rPr lang="en-US" sz="2200" b="0" i="0" u="none" strike="noStrike" baseline="0" dirty="0">
                <a:latin typeface="ArialMT"/>
              </a:rPr>
              <a:t>(0.5%) (</a:t>
            </a:r>
            <a:r>
              <a:rPr lang="en-US" sz="2200" b="0" i="1" u="none" strike="noStrike" baseline="0" dirty="0">
                <a:latin typeface="Arial-ItalicMT"/>
              </a:rPr>
              <a:t>Basic Program Selections Exercise</a:t>
            </a:r>
            <a:r>
              <a:rPr lang="en-US" sz="2200" b="0" i="0" u="none" strike="noStrike" baseline="0" dirty="0">
                <a:latin typeface="ArialMT"/>
              </a:rPr>
              <a:t>) Write a program that prompts the user to enter an integer and determines whether it is divisible by 3 and 5, whether it is divisible by 3 or 5, and whether it is divisible by 3 or 5, but not both. In addition, as the output shows below, your program should abort and print out an error message if the integer entered is not an even number.</a:t>
            </a:r>
          </a:p>
          <a:p>
            <a:pPr algn="l"/>
            <a:r>
              <a:rPr lang="en-US" sz="2200" b="0" i="1" u="none" strike="noStrike" baseline="0" dirty="0">
                <a:latin typeface="Arial-ItalicMT"/>
              </a:rPr>
              <a:t>Here are sample runs of this program:</a:t>
            </a:r>
          </a:p>
          <a:p>
            <a:pPr algn="l"/>
            <a:r>
              <a:rPr lang="en-AU" sz="2200" b="0" i="1" u="none" strike="noStrike" baseline="0" dirty="0">
                <a:latin typeface="Calibri-Italic"/>
              </a:rPr>
              <a:t>Enter an even integer: 30</a:t>
            </a:r>
          </a:p>
          <a:p>
            <a:pPr algn="l"/>
            <a:r>
              <a:rPr lang="en-US" sz="2200" b="0" i="1" u="none" strike="noStrike" baseline="0" dirty="0">
                <a:latin typeface="Calibri-Italic"/>
              </a:rPr>
              <a:t>Is 30 divisible by 3 and 5? true</a:t>
            </a:r>
          </a:p>
          <a:p>
            <a:pPr algn="l"/>
            <a:r>
              <a:rPr lang="en-US" sz="2200" b="0" i="1" u="none" strike="noStrike" baseline="0" dirty="0">
                <a:latin typeface="Calibri-Italic"/>
              </a:rPr>
              <a:t>Is 30 divisible by 3 or 5? true</a:t>
            </a:r>
          </a:p>
          <a:p>
            <a:pPr algn="l"/>
            <a:r>
              <a:rPr lang="en-US" sz="2200" b="0" i="1" u="none" strike="noStrike" baseline="0" dirty="0">
                <a:latin typeface="Calibri-Italic"/>
              </a:rPr>
              <a:t>Is 30 divisible by 3 or 5, but not both? False</a:t>
            </a:r>
          </a:p>
          <a:p>
            <a:pPr algn="l"/>
            <a:r>
              <a:rPr lang="en-AU" sz="2200" b="0" i="1" u="none" strike="noStrike" baseline="0" dirty="0">
                <a:latin typeface="Calibri-Italic"/>
              </a:rPr>
              <a:t>Enter an even integer: 15</a:t>
            </a:r>
          </a:p>
          <a:p>
            <a:pPr algn="l"/>
            <a:r>
              <a:rPr lang="en-US" sz="2200" b="0" i="1" u="none" strike="noStrike" baseline="0" dirty="0">
                <a:latin typeface="Calibri-Italic"/>
              </a:rPr>
              <a:t>Input is not an even number. Please try again.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3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87D5F539-C15C-F82D-8E30-2E544B3ED5E5}"/>
              </a:ext>
            </a:extLst>
          </p:cNvPr>
          <p:cNvPicPr>
            <a:picLocks noChangeAspect="1"/>
          </p:cNvPicPr>
          <p:nvPr/>
        </p:nvPicPr>
        <p:blipFill rotWithShape="1">
          <a:blip r:embed="rId2"/>
          <a:srcRect b="39834"/>
          <a:stretch/>
        </p:blipFill>
        <p:spPr>
          <a:xfrm>
            <a:off x="0" y="1141029"/>
            <a:ext cx="9144000" cy="3094640"/>
          </a:xfrm>
          <a:prstGeom prst="rect">
            <a:avLst/>
          </a:prstGeom>
        </p:spPr>
      </p:pic>
      <p:sp>
        <p:nvSpPr>
          <p:cNvPr id="6" name="Rectangle: Rounded Corners 5">
            <a:extLst>
              <a:ext uri="{FF2B5EF4-FFF2-40B4-BE49-F238E27FC236}">
                <a16:creationId xmlns:a16="http://schemas.microsoft.com/office/drawing/2014/main" id="{6876D50D-A6C5-8CBE-9301-E02272024584}"/>
              </a:ext>
            </a:extLst>
          </p:cNvPr>
          <p:cNvSpPr/>
          <p:nvPr/>
        </p:nvSpPr>
        <p:spPr>
          <a:xfrm>
            <a:off x="0" y="1261241"/>
            <a:ext cx="3594538" cy="4519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97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5" name="Picture 4">
            <a:extLst>
              <a:ext uri="{FF2B5EF4-FFF2-40B4-BE49-F238E27FC236}">
                <a16:creationId xmlns:a16="http://schemas.microsoft.com/office/drawing/2014/main" id="{486EA6E4-9366-4022-49F0-9F411F16A92E}"/>
              </a:ext>
            </a:extLst>
          </p:cNvPr>
          <p:cNvPicPr>
            <a:picLocks noChangeAspect="1"/>
          </p:cNvPicPr>
          <p:nvPr/>
        </p:nvPicPr>
        <p:blipFill rotWithShape="1">
          <a:blip r:embed="rId2"/>
          <a:srcRect r="22805" b="7182"/>
          <a:stretch/>
        </p:blipFill>
        <p:spPr>
          <a:xfrm>
            <a:off x="150541" y="819150"/>
            <a:ext cx="8842917" cy="5980843"/>
          </a:xfrm>
          <a:prstGeom prst="rect">
            <a:avLst/>
          </a:prstGeom>
        </p:spPr>
      </p:pic>
    </p:spTree>
    <p:extLst>
      <p:ext uri="{BB962C8B-B14F-4D97-AF65-F5344CB8AC3E}">
        <p14:creationId xmlns:p14="http://schemas.microsoft.com/office/powerpoint/2010/main" val="694281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pic>
        <p:nvPicPr>
          <p:cNvPr id="3" name="Picture 2">
            <a:extLst>
              <a:ext uri="{FF2B5EF4-FFF2-40B4-BE49-F238E27FC236}">
                <a16:creationId xmlns:a16="http://schemas.microsoft.com/office/drawing/2014/main" id="{155975BC-3A0E-E93E-3B98-7EB7CF6C9B85}"/>
              </a:ext>
            </a:extLst>
          </p:cNvPr>
          <p:cNvPicPr>
            <a:picLocks noChangeAspect="1"/>
          </p:cNvPicPr>
          <p:nvPr/>
        </p:nvPicPr>
        <p:blipFill rotWithShape="1">
          <a:blip r:embed="rId2"/>
          <a:srcRect r="30122" b="28211"/>
          <a:stretch/>
        </p:blipFill>
        <p:spPr>
          <a:xfrm>
            <a:off x="39029" y="1103470"/>
            <a:ext cx="9065941" cy="5239023"/>
          </a:xfrm>
          <a:prstGeom prst="rect">
            <a:avLst/>
          </a:prstGeom>
        </p:spPr>
      </p:pic>
    </p:spTree>
    <p:extLst>
      <p:ext uri="{BB962C8B-B14F-4D97-AF65-F5344CB8AC3E}">
        <p14:creationId xmlns:p14="http://schemas.microsoft.com/office/powerpoint/2010/main" val="148510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42</a:t>
            </a:fld>
            <a:endParaRPr lang="en-US" altLang="en-US" sz="1400"/>
          </a:p>
        </p:txBody>
      </p:sp>
      <p:sp>
        <p:nvSpPr>
          <p:cNvPr id="6" name="TextBox 5">
            <a:extLst>
              <a:ext uri="{FF2B5EF4-FFF2-40B4-BE49-F238E27FC236}">
                <a16:creationId xmlns:a16="http://schemas.microsoft.com/office/drawing/2014/main" id="{3D8567F5-BB75-7A41-4E58-204CB6AD525A}"/>
              </a:ext>
            </a:extLst>
          </p:cNvPr>
          <p:cNvSpPr txBox="1"/>
          <p:nvPr/>
        </p:nvSpPr>
        <p:spPr>
          <a:xfrm>
            <a:off x="0" y="0"/>
            <a:ext cx="9144000" cy="7232749"/>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package</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import</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java.util.Scanner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class</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static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void</a:t>
            </a:r>
            <a:r>
              <a:rPr lang="en-US" sz="1600" dirty="0">
                <a:solidFill>
                  <a:srgbClr val="000000"/>
                </a:solidFill>
                <a:effectLst/>
                <a:highlight>
                  <a:srgbClr val="FFFFFF"/>
                </a:highlight>
                <a:latin typeface="Consolas" panose="020B0609020204030204" pitchFamily="49" charset="0"/>
              </a:rPr>
              <a:t> main(String[] </a:t>
            </a:r>
            <a:r>
              <a:rPr lang="en-US" sz="1600" dirty="0" err="1">
                <a:solidFill>
                  <a:srgbClr val="6A3E3E"/>
                </a:solidFill>
                <a:effectLst/>
                <a:highlight>
                  <a:srgbClr val="FFFFFF"/>
                </a:highlight>
                <a:latin typeface="Consolas" panose="020B0609020204030204" pitchFamily="49" charset="0"/>
              </a:rPr>
              <a:t>args</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Scanner </a:t>
            </a:r>
            <a:r>
              <a:rPr lang="en-US" sz="1600" dirty="0" err="1">
                <a:solidFill>
                  <a:srgbClr val="6A3E3E"/>
                </a:solidFill>
                <a:effectLst/>
                <a:highlight>
                  <a:srgbClr val="FFFFFF"/>
                </a:highlight>
                <a:latin typeface="Consolas" panose="020B0609020204030204" pitchFamily="49" charset="0"/>
              </a:rPr>
              <a:t>scanner</a:t>
            </a:r>
            <a:r>
              <a:rPr lang="en-US" sz="1600" dirty="0">
                <a:solidFill>
                  <a:srgbClr val="000000"/>
                </a:solidFill>
                <a:effectLst/>
                <a:highlight>
                  <a:srgbClr val="FFFFFF"/>
                </a:highlight>
                <a:latin typeface="Consolas" panose="020B0609020204030204" pitchFamily="49" charset="0"/>
              </a:rPr>
              <a:t> = </a:t>
            </a:r>
            <a:r>
              <a:rPr lang="en-US" sz="1600" b="1" dirty="0">
                <a:solidFill>
                  <a:srgbClr val="7F0055"/>
                </a:solidFill>
                <a:effectLst/>
                <a:highlight>
                  <a:srgbClr val="FFFFFF"/>
                </a:highlight>
                <a:latin typeface="Consolas" panose="020B0609020204030204" pitchFamily="49" charset="0"/>
              </a:rPr>
              <a:t>new</a:t>
            </a:r>
            <a:r>
              <a:rPr lang="en-US" sz="1600" dirty="0">
                <a:solidFill>
                  <a:srgbClr val="000000"/>
                </a:solidFill>
                <a:effectLst/>
                <a:highlight>
                  <a:srgbClr val="FFFFFF"/>
                </a:highlight>
                <a:latin typeface="Consolas" panose="020B0609020204030204" pitchFamily="49" charset="0"/>
              </a:rPr>
              <a:t> Scanner(System.</a:t>
            </a:r>
            <a:r>
              <a:rPr lang="en-US" sz="1600" b="1" i="1" dirty="0">
                <a:solidFill>
                  <a:srgbClr val="0000C0"/>
                </a:solidFill>
                <a:effectLst/>
                <a:highlight>
                  <a:srgbClr val="FFFFFF"/>
                </a:highlight>
                <a:latin typeface="Consolas" panose="020B0609020204030204" pitchFamily="49" charset="0"/>
              </a:rPr>
              <a:t>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Prompt the user to enter an even integer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"Enter an even integer: "</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int</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.nextInt</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even</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"Input is not an even number. Please try again."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else</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and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 but not both</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&amp;&amp;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Display the results</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and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but not both?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Closing the scanner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.close</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p:txBody>
      </p:sp>
      <p:pic>
        <p:nvPicPr>
          <p:cNvPr id="8" name="Picture 7">
            <a:extLst>
              <a:ext uri="{FF2B5EF4-FFF2-40B4-BE49-F238E27FC236}">
                <a16:creationId xmlns:a16="http://schemas.microsoft.com/office/drawing/2014/main" id="{5FECBB2D-7BCB-980B-0ED9-F8D0FEF0907E}"/>
              </a:ext>
            </a:extLst>
          </p:cNvPr>
          <p:cNvPicPr>
            <a:picLocks noChangeAspect="1"/>
          </p:cNvPicPr>
          <p:nvPr/>
        </p:nvPicPr>
        <p:blipFill rotWithShape="1">
          <a:blip r:embed="rId2"/>
          <a:srcRect l="24634" t="59865" r="42683" b="28645"/>
          <a:stretch/>
        </p:blipFill>
        <p:spPr>
          <a:xfrm>
            <a:off x="4633017" y="0"/>
            <a:ext cx="4510984" cy="892098"/>
          </a:xfrm>
          <a:prstGeom prst="rect">
            <a:avLst/>
          </a:prstGeom>
          <a:ln w="28575">
            <a:solidFill>
              <a:srgbClr val="FF0000"/>
            </a:solidFill>
          </a:ln>
        </p:spPr>
      </p:pic>
    </p:spTree>
    <p:extLst>
      <p:ext uri="{BB962C8B-B14F-4D97-AF65-F5344CB8AC3E}">
        <p14:creationId xmlns:p14="http://schemas.microsoft.com/office/powerpoint/2010/main" val="2548284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43</a:t>
            </a:fld>
            <a:endParaRPr lang="en-US" altLang="en-US" sz="1400"/>
          </a:p>
        </p:txBody>
      </p:sp>
      <p:sp>
        <p:nvSpPr>
          <p:cNvPr id="6" name="TextBox 5">
            <a:extLst>
              <a:ext uri="{FF2B5EF4-FFF2-40B4-BE49-F238E27FC236}">
                <a16:creationId xmlns:a16="http://schemas.microsoft.com/office/drawing/2014/main" id="{3D8567F5-BB75-7A41-4E58-204CB6AD525A}"/>
              </a:ext>
            </a:extLst>
          </p:cNvPr>
          <p:cNvSpPr txBox="1"/>
          <p:nvPr/>
        </p:nvSpPr>
        <p:spPr>
          <a:xfrm>
            <a:off x="0" y="0"/>
            <a:ext cx="9144000" cy="7232749"/>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package</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import</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java.util.Scanner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class</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EvenDivisibilityCheck</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static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void</a:t>
            </a:r>
            <a:r>
              <a:rPr lang="en-US" sz="1600" dirty="0">
                <a:solidFill>
                  <a:srgbClr val="000000"/>
                </a:solidFill>
                <a:effectLst/>
                <a:highlight>
                  <a:srgbClr val="FFFFFF"/>
                </a:highlight>
                <a:latin typeface="Consolas" panose="020B0609020204030204" pitchFamily="49" charset="0"/>
              </a:rPr>
              <a:t> main(String[] </a:t>
            </a:r>
            <a:r>
              <a:rPr lang="en-US" sz="1600" dirty="0" err="1">
                <a:solidFill>
                  <a:srgbClr val="6A3E3E"/>
                </a:solidFill>
                <a:effectLst/>
                <a:highlight>
                  <a:srgbClr val="FFFFFF"/>
                </a:highlight>
                <a:latin typeface="Consolas" panose="020B0609020204030204" pitchFamily="49" charset="0"/>
              </a:rPr>
              <a:t>args</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Scanner </a:t>
            </a:r>
            <a:r>
              <a:rPr lang="en-US" sz="1600" dirty="0" err="1">
                <a:solidFill>
                  <a:srgbClr val="6A3E3E"/>
                </a:solidFill>
                <a:effectLst/>
                <a:highlight>
                  <a:srgbClr val="FFFFFF"/>
                </a:highlight>
                <a:latin typeface="Consolas" panose="020B0609020204030204" pitchFamily="49" charset="0"/>
              </a:rPr>
              <a:t>scanner</a:t>
            </a:r>
            <a:r>
              <a:rPr lang="en-US" sz="1600" dirty="0">
                <a:solidFill>
                  <a:srgbClr val="000000"/>
                </a:solidFill>
                <a:effectLst/>
                <a:highlight>
                  <a:srgbClr val="FFFFFF"/>
                </a:highlight>
                <a:latin typeface="Consolas" panose="020B0609020204030204" pitchFamily="49" charset="0"/>
              </a:rPr>
              <a:t> = </a:t>
            </a:r>
            <a:r>
              <a:rPr lang="en-US" sz="1600" b="1" dirty="0">
                <a:solidFill>
                  <a:srgbClr val="7F0055"/>
                </a:solidFill>
                <a:effectLst/>
                <a:highlight>
                  <a:srgbClr val="FFFFFF"/>
                </a:highlight>
                <a:latin typeface="Consolas" panose="020B0609020204030204" pitchFamily="49" charset="0"/>
              </a:rPr>
              <a:t>new</a:t>
            </a:r>
            <a:r>
              <a:rPr lang="en-US" sz="1600" dirty="0">
                <a:solidFill>
                  <a:srgbClr val="000000"/>
                </a:solidFill>
                <a:effectLst/>
                <a:highlight>
                  <a:srgbClr val="FFFFFF"/>
                </a:highlight>
                <a:latin typeface="Consolas" panose="020B0609020204030204" pitchFamily="49" charset="0"/>
              </a:rPr>
              <a:t> Scanner(System.</a:t>
            </a:r>
            <a:r>
              <a:rPr lang="en-US" sz="1600" b="1" i="1" dirty="0">
                <a:solidFill>
                  <a:srgbClr val="0000C0"/>
                </a:solidFill>
                <a:effectLst/>
                <a:highlight>
                  <a:srgbClr val="FFFFFF"/>
                </a:highlight>
                <a:latin typeface="Consolas" panose="020B0609020204030204" pitchFamily="49" charset="0"/>
              </a:rPr>
              <a:t>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Prompt the user to enter an even integer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"Enter an even integer: "</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int</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.nextInt</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even</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"Input is not an even number. Please try again."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else</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and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3 or 5, but not both</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err="1">
                <a:solidFill>
                  <a:srgbClr val="7F0055"/>
                </a:solidFill>
                <a:effectLst/>
                <a:highlight>
                  <a:srgbClr val="FFFFFF"/>
                </a:highlight>
                <a:latin typeface="Consolas" panose="020B0609020204030204" pitchFamily="49" charset="0"/>
              </a:rPr>
              <a:t>boolean</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 &amp;&amp;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Display the results</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and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divisibleBy3And5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"Is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divisible by 3 or 5, but not both? "</a:t>
            </a:r>
            <a:r>
              <a:rPr lang="en-US" sz="1600" dirty="0">
                <a:solidFill>
                  <a:srgbClr val="000000"/>
                </a:solidFill>
                <a:effectLst/>
                <a:highlight>
                  <a:srgbClr val="FFFFFF"/>
                </a:highlight>
                <a:latin typeface="Consolas" panose="020B0609020204030204" pitchFamily="49" charset="0"/>
              </a:rPr>
              <a:t> + </a:t>
            </a:r>
            <a:r>
              <a:rPr lang="en-US" sz="1600" dirty="0">
                <a:solidFill>
                  <a:srgbClr val="6A3E3E"/>
                </a:solidFill>
                <a:effectLst/>
                <a:highlight>
                  <a:srgbClr val="FFFFFF"/>
                </a:highlight>
                <a:latin typeface="Consolas" panose="020B0609020204030204" pitchFamily="49" charset="0"/>
              </a:rPr>
              <a:t>divisibleBy3Or5ButNotBoth</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Closing the scanner</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err="1">
                <a:solidFill>
                  <a:srgbClr val="6A3E3E"/>
                </a:solidFill>
                <a:effectLst/>
                <a:highlight>
                  <a:srgbClr val="FFFFFF"/>
                </a:highlight>
                <a:latin typeface="Consolas" panose="020B0609020204030204" pitchFamily="49" charset="0"/>
              </a:rPr>
              <a:t>scanner</a:t>
            </a:r>
            <a:r>
              <a:rPr lang="en-US" sz="1600" dirty="0" err="1">
                <a:solidFill>
                  <a:srgbClr val="000000"/>
                </a:solidFill>
                <a:effectLst/>
                <a:highlight>
                  <a:srgbClr val="FFFFFF"/>
                </a:highlight>
                <a:latin typeface="Consolas" panose="020B0609020204030204" pitchFamily="49" charset="0"/>
              </a:rPr>
              <a:t>.close</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DC0B09D5-4BB2-C6F9-D7B3-80D5212A23EB}"/>
              </a:ext>
            </a:extLst>
          </p:cNvPr>
          <p:cNvSpPr txBox="1"/>
          <p:nvPr/>
        </p:nvSpPr>
        <p:spPr>
          <a:xfrm>
            <a:off x="5051502" y="0"/>
            <a:ext cx="4092498" cy="2246769"/>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Please modify the existing program so that it checks whether the entered even integer is divisible by 2 and 5 instead of 3 and 5.</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1652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6786" y="926850"/>
            <a:ext cx="9070428" cy="5931150"/>
          </a:xfrm>
          <a:solidFill>
            <a:schemeClr val="bg1"/>
          </a:solidFill>
        </p:spPr>
        <p:txBody>
          <a:bodyPr>
            <a:noAutofit/>
          </a:bodyPr>
          <a:lstStyle/>
          <a:p>
            <a:pPr marL="0" indent="0" algn="l">
              <a:lnSpc>
                <a:spcPct val="150000"/>
              </a:lnSpc>
              <a:buNone/>
            </a:pPr>
            <a:r>
              <a:rPr lang="en-US" sz="2800" b="1" i="0" u="none" strike="noStrike" baseline="0" dirty="0">
                <a:latin typeface="Calibri" panose="020F0502020204030204" pitchFamily="34" charset="0"/>
                <a:cs typeface="Calibri" panose="020F0502020204030204" pitchFamily="34" charset="0"/>
              </a:rPr>
              <a:t>4.5 </a:t>
            </a:r>
            <a:r>
              <a:rPr lang="en-US" sz="2800" b="0" i="0" u="none" strike="noStrike" baseline="0" dirty="0">
                <a:latin typeface="Calibri" panose="020F0502020204030204" pitchFamily="34" charset="0"/>
                <a:cs typeface="Calibri" panose="020F0502020204030204" pitchFamily="34" charset="0"/>
              </a:rPr>
              <a:t>(1%) (</a:t>
            </a:r>
            <a:r>
              <a:rPr lang="en-US" sz="2800" b="0" i="1" u="none" strike="noStrike" baseline="0" dirty="0">
                <a:latin typeface="Calibri" panose="020F0502020204030204" pitchFamily="34" charset="0"/>
                <a:cs typeface="Calibri" panose="020F0502020204030204" pitchFamily="34" charset="0"/>
              </a:rPr>
              <a:t>Basic Program Loops Exercise</a:t>
            </a:r>
            <a:r>
              <a:rPr lang="en-US" sz="2800" b="0" i="0" u="none" strike="noStrike" baseline="0" dirty="0">
                <a:latin typeface="Calibri" panose="020F0502020204030204" pitchFamily="34" charset="0"/>
                <a:cs typeface="Calibri" panose="020F0502020204030204" pitchFamily="34" charset="0"/>
              </a:rPr>
              <a:t>) Write a java program that uses a </a:t>
            </a:r>
            <a:r>
              <a:rPr lang="en-US" sz="2800" b="0" i="1" u="none" strike="noStrike" baseline="0" dirty="0">
                <a:latin typeface="Calibri" panose="020F0502020204030204" pitchFamily="34" charset="0"/>
                <a:cs typeface="Calibri" panose="020F0502020204030204" pitchFamily="34" charset="0"/>
              </a:rPr>
              <a:t>while </a:t>
            </a:r>
            <a:r>
              <a:rPr lang="en-US" sz="2800" b="0" i="0" u="none" strike="noStrike" baseline="0" dirty="0">
                <a:latin typeface="Calibri" panose="020F0502020204030204" pitchFamily="34" charset="0"/>
                <a:cs typeface="Calibri" panose="020F0502020204030204" pitchFamily="34" charset="0"/>
              </a:rPr>
              <a:t>loop to output the average of a number sequence from 0, 2, 4, 6, …, 100, with a step/increment size of 2. Then re-write the program with a </a:t>
            </a:r>
            <a:r>
              <a:rPr lang="en-US" sz="2800" b="0" i="1" u="none" strike="noStrike" baseline="0" dirty="0">
                <a:latin typeface="Calibri" panose="020F0502020204030204" pitchFamily="34" charset="0"/>
                <a:cs typeface="Calibri" panose="020F0502020204030204" pitchFamily="34" charset="0"/>
              </a:rPr>
              <a:t>for </a:t>
            </a:r>
            <a:r>
              <a:rPr lang="en-US" sz="2800" b="0" i="0" u="none" strike="noStrike" baseline="0" dirty="0">
                <a:latin typeface="Calibri" panose="020F0502020204030204" pitchFamily="34" charset="0"/>
                <a:cs typeface="Calibri" panose="020F0502020204030204" pitchFamily="34" charset="0"/>
              </a:rPr>
              <a:t>loop.</a:t>
            </a:r>
          </a:p>
          <a:p>
            <a:pPr algn="l">
              <a:lnSpc>
                <a:spcPct val="150000"/>
              </a:lnSpc>
            </a:pPr>
            <a:r>
              <a:rPr lang="en-US" sz="2800" b="1" i="0" u="none" strike="noStrike" baseline="0" dirty="0">
                <a:latin typeface="Calibri" panose="020F0502020204030204" pitchFamily="34" charset="0"/>
                <a:cs typeface="Calibri" panose="020F0502020204030204" pitchFamily="34" charset="0"/>
              </a:rPr>
              <a:t>Hint: </a:t>
            </a:r>
            <a:r>
              <a:rPr lang="en-US" sz="2800" b="0" i="0" u="none" strike="noStrike" baseline="0" dirty="0">
                <a:latin typeface="Calibri" panose="020F0502020204030204" pitchFamily="34" charset="0"/>
                <a:cs typeface="Calibri" panose="020F0502020204030204" pitchFamily="34" charset="0"/>
              </a:rPr>
              <a:t>to get the average, you should get the sum of the number sequence first and then divide by the total number (count)of numbers (num) in the sequence. Hence, your loop should maintain 3 variables which are num, sum, and count.</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42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pic>
        <p:nvPicPr>
          <p:cNvPr id="11" name="Picture 10">
            <a:extLst>
              <a:ext uri="{FF2B5EF4-FFF2-40B4-BE49-F238E27FC236}">
                <a16:creationId xmlns:a16="http://schemas.microsoft.com/office/drawing/2014/main" id="{4F7B0971-AFA2-3EAC-CE92-EE5C5B1F8A2B}"/>
              </a:ext>
            </a:extLst>
          </p:cNvPr>
          <p:cNvPicPr>
            <a:picLocks noChangeAspect="1"/>
          </p:cNvPicPr>
          <p:nvPr/>
        </p:nvPicPr>
        <p:blipFill rotWithShape="1">
          <a:blip r:embed="rId2"/>
          <a:srcRect l="23914" t="57567" r="43415" b="34932"/>
          <a:stretch/>
        </p:blipFill>
        <p:spPr>
          <a:xfrm>
            <a:off x="1885343" y="2864391"/>
            <a:ext cx="7308837" cy="943912"/>
          </a:xfrm>
          <a:prstGeom prst="rect">
            <a:avLst/>
          </a:prstGeom>
          <a:ln w="28575">
            <a:solidFill>
              <a:srgbClr val="FF0000"/>
            </a:solidFill>
          </a:ln>
        </p:spPr>
      </p:pic>
    </p:spTree>
    <p:extLst>
      <p:ext uri="{BB962C8B-B14F-4D97-AF65-F5344CB8AC3E}">
        <p14:creationId xmlns:p14="http://schemas.microsoft.com/office/powerpoint/2010/main" val="1261029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CA36A-262B-C069-1516-EBE857A94056}"/>
              </a:ext>
            </a:extLst>
          </p:cNvPr>
          <p:cNvPicPr>
            <a:picLocks noChangeAspect="1"/>
          </p:cNvPicPr>
          <p:nvPr/>
        </p:nvPicPr>
        <p:blipFill rotWithShape="1">
          <a:blip r:embed="rId2"/>
          <a:srcRect l="36585" t="22358" r="23293" b="28862"/>
          <a:stretch/>
        </p:blipFill>
        <p:spPr>
          <a:xfrm>
            <a:off x="0" y="222658"/>
            <a:ext cx="9194182" cy="6287813"/>
          </a:xfrm>
          <a:prstGeom prst="rect">
            <a:avLst/>
          </a:prstGeom>
          <a:noFill/>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46</a:t>
            </a:fld>
            <a:endParaRPr lang="en-US" altLang="en-US" sz="1400"/>
          </a:p>
        </p:txBody>
      </p:sp>
    </p:spTree>
    <p:extLst>
      <p:ext uri="{BB962C8B-B14F-4D97-AF65-F5344CB8AC3E}">
        <p14:creationId xmlns:p14="http://schemas.microsoft.com/office/powerpoint/2010/main" val="4269758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47</a:t>
            </a:fld>
            <a:endParaRPr lang="en-US" altLang="en-US" sz="1400"/>
          </a:p>
        </p:txBody>
      </p:sp>
      <p:pic>
        <p:nvPicPr>
          <p:cNvPr id="4" name="Picture 3">
            <a:extLst>
              <a:ext uri="{FF2B5EF4-FFF2-40B4-BE49-F238E27FC236}">
                <a16:creationId xmlns:a16="http://schemas.microsoft.com/office/drawing/2014/main" id="{E35E93AB-3A35-E993-EA79-D85529A55C00}"/>
              </a:ext>
            </a:extLst>
          </p:cNvPr>
          <p:cNvPicPr>
            <a:picLocks noChangeAspect="1"/>
          </p:cNvPicPr>
          <p:nvPr/>
        </p:nvPicPr>
        <p:blipFill rotWithShape="1">
          <a:blip r:embed="rId2"/>
          <a:srcRect l="36536" t="50000" r="30902" b="34498"/>
          <a:stretch/>
        </p:blipFill>
        <p:spPr>
          <a:xfrm>
            <a:off x="32633" y="2213412"/>
            <a:ext cx="9078733" cy="2431176"/>
          </a:xfrm>
          <a:prstGeom prst="rect">
            <a:avLst/>
          </a:prstGeom>
        </p:spPr>
      </p:pic>
    </p:spTree>
    <p:extLst>
      <p:ext uri="{BB962C8B-B14F-4D97-AF65-F5344CB8AC3E}">
        <p14:creationId xmlns:p14="http://schemas.microsoft.com/office/powerpoint/2010/main" val="357765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267191"/>
            <a:ext cx="6043961" cy="1815882"/>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calculate the average of the sequence from 0 to 50 instead of 0 to 100.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638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1384995"/>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use a step size of 5 instead of 2 (i.e., 0, 5, 10, ..., 100).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579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9E4AB-6040-46EE-2450-ED8140125934}"/>
              </a:ext>
            </a:extLst>
          </p:cNvPr>
          <p:cNvPicPr>
            <a:picLocks noChangeAspect="1"/>
          </p:cNvPicPr>
          <p:nvPr/>
        </p:nvPicPr>
        <p:blipFill rotWithShape="1">
          <a:blip r:embed="rId2"/>
          <a:srcRect b="7854"/>
          <a:stretch/>
        </p:blipFill>
        <p:spPr>
          <a:xfrm>
            <a:off x="0" y="1261241"/>
            <a:ext cx="9144000" cy="4739509"/>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2088930" y="1912882"/>
            <a:ext cx="4974021" cy="30480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5612524" y="5695950"/>
            <a:ext cx="760686" cy="30480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2484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1384995"/>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include negative numbers in the sequence, e.g., from -50 to 50. Run and Show Results</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2000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7" name="TextBox 6">
            <a:extLst>
              <a:ext uri="{FF2B5EF4-FFF2-40B4-BE49-F238E27FC236}">
                <a16:creationId xmlns:a16="http://schemas.microsoft.com/office/drawing/2014/main" id="{27ADC0BA-E9B8-C075-875C-74737F03ACBF}"/>
              </a:ext>
            </a:extLst>
          </p:cNvPr>
          <p:cNvSpPr txBox="1"/>
          <p:nvPr/>
        </p:nvSpPr>
        <p:spPr>
          <a:xfrm>
            <a:off x="-50181" y="-65960"/>
            <a:ext cx="9244361" cy="6863417"/>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AverageCalculator</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int</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 = 0;</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While loop to calculate the sum and count the numbers</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while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&lt;= 100) {</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6A3E3E"/>
                </a:solidFill>
                <a:effectLst/>
                <a:highlight>
                  <a:srgbClr val="FFFFFF"/>
                </a:highlight>
                <a:latin typeface="Consolas" panose="020B0609020204030204" pitchFamily="49" charset="0"/>
              </a:rPr>
              <a:t>num</a:t>
            </a:r>
            <a:r>
              <a:rPr lang="en-US" sz="2200" dirty="0">
                <a:solidFill>
                  <a:srgbClr val="000000"/>
                </a:solidFill>
                <a:effectLst/>
                <a:highlight>
                  <a:srgbClr val="FFFFFF"/>
                </a:highlight>
                <a:latin typeface="Consolas" panose="020B0609020204030204" pitchFamily="49" charset="0"/>
              </a:rPr>
              <a:t> += 2;</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Calculating the average</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 = (</a:t>
            </a:r>
            <a:r>
              <a:rPr lang="en-US" sz="2200" b="1" dirty="0">
                <a:solidFill>
                  <a:srgbClr val="7F0055"/>
                </a:solidFill>
                <a:effectLst/>
                <a:highlight>
                  <a:srgbClr val="FFFFFF"/>
                </a:highlight>
                <a:latin typeface="Consolas" panose="020B0609020204030204" pitchFamily="49" charset="0"/>
              </a:rPr>
              <a:t>double</a:t>
            </a:r>
            <a:r>
              <a:rPr lang="en-US" sz="2200" dirty="0">
                <a:solidFill>
                  <a:srgbClr val="000000"/>
                </a:solidFill>
                <a:effectLst/>
                <a:highlight>
                  <a:srgbClr val="FFFFFF"/>
                </a:highlight>
                <a:latin typeface="Consolas" panose="020B0609020204030204" pitchFamily="49" charset="0"/>
              </a:rPr>
              <a:t>) </a:t>
            </a:r>
            <a:r>
              <a:rPr lang="en-US" sz="2200" dirty="0">
                <a:solidFill>
                  <a:srgbClr val="6A3E3E"/>
                </a:solidFill>
                <a:effectLst/>
                <a:highlight>
                  <a:srgbClr val="FFFFFF"/>
                </a:highlight>
                <a:latin typeface="Consolas" panose="020B0609020204030204" pitchFamily="49" charset="0"/>
              </a:rPr>
              <a:t>sum</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count</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a:solidFill>
                  <a:srgbClr val="3F7F5F"/>
                </a:solidFill>
                <a:effectLst/>
                <a:highlight>
                  <a:srgbClr val="FFFFFF"/>
                </a:highlight>
                <a:latin typeface="Consolas" panose="020B0609020204030204" pitchFamily="49" charset="0"/>
              </a:rPr>
              <a:t>// Displaying the result</a:t>
            </a:r>
            <a:endParaRPr lang="en-US" sz="22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200" dirty="0" err="1">
                <a:solidFill>
                  <a:srgbClr val="000000"/>
                </a:solidFill>
                <a:effectLst/>
                <a:highlight>
                  <a:srgbClr val="FFFFFF"/>
                </a:highlight>
                <a:latin typeface="Consolas" panose="020B0609020204030204" pitchFamily="49" charset="0"/>
              </a:rPr>
              <a:t>System.</a:t>
            </a:r>
            <a:r>
              <a:rPr lang="en-US" sz="2200" b="1" i="1" dirty="0" err="1">
                <a:solidFill>
                  <a:srgbClr val="0000C0"/>
                </a:solidFill>
                <a:effectLst/>
                <a:highlight>
                  <a:srgbClr val="FFFFFF"/>
                </a:highlight>
                <a:latin typeface="Consolas" panose="020B0609020204030204" pitchFamily="49" charset="0"/>
              </a:rPr>
              <a:t>out</a:t>
            </a:r>
            <a:r>
              <a:rPr lang="en-US" sz="2200" dirty="0" err="1">
                <a:solidFill>
                  <a:srgbClr val="000000"/>
                </a:solidFill>
                <a:effectLst/>
                <a:highlight>
                  <a:srgbClr val="FFFFFF"/>
                </a:highlight>
                <a:latin typeface="Consolas" panose="020B0609020204030204" pitchFamily="49" charset="0"/>
              </a:rPr>
              <a:t>.println</a:t>
            </a:r>
            <a:r>
              <a:rPr lang="en-US" sz="2200" dirty="0">
                <a:solidFill>
                  <a:srgbClr val="000000"/>
                </a:solidFill>
                <a:effectLst/>
                <a:highlight>
                  <a:srgbClr val="FFFFFF"/>
                </a:highlight>
                <a:latin typeface="Consolas" panose="020B0609020204030204" pitchFamily="49" charset="0"/>
              </a:rPr>
              <a:t>(</a:t>
            </a:r>
            <a:r>
              <a:rPr lang="en-US" sz="2200" dirty="0">
                <a:solidFill>
                  <a:srgbClr val="2A00FF"/>
                </a:solidFill>
                <a:effectLst/>
                <a:highlight>
                  <a:srgbClr val="FFFFFF"/>
                </a:highlight>
                <a:latin typeface="Consolas" panose="020B0609020204030204" pitchFamily="49" charset="0"/>
              </a:rPr>
              <a:t>"The average using while loop is: "</a:t>
            </a:r>
            <a:r>
              <a:rPr lang="en-US" sz="2200" dirty="0">
                <a:solidFill>
                  <a:srgbClr val="000000"/>
                </a:solidFill>
                <a:effectLst/>
                <a:highlight>
                  <a:srgbClr val="FFFFFF"/>
                </a:highlight>
                <a:latin typeface="Consolas" panose="020B0609020204030204" pitchFamily="49" charset="0"/>
              </a:rPr>
              <a:t> + </a:t>
            </a:r>
            <a:r>
              <a:rPr lang="en-US" sz="2200" dirty="0">
                <a:solidFill>
                  <a:srgbClr val="6A3E3E"/>
                </a:solidFill>
                <a:effectLst/>
                <a:highlight>
                  <a:srgbClr val="FFFFFF"/>
                </a:highlight>
                <a:latin typeface="Consolas" panose="020B0609020204030204" pitchFamily="49" charset="0"/>
              </a:rPr>
              <a:t>average</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dirty="0">
                <a:solidFill>
                  <a:srgbClr val="000000"/>
                </a:solidFill>
                <a:effectLst/>
                <a:highlight>
                  <a:srgbClr val="FFFFFF"/>
                </a:highlight>
                <a:latin typeface="Consolas" panose="020B0609020204030204" pitchFamily="49" charset="0"/>
              </a:rPr>
              <a:t>}</a:t>
            </a:r>
          </a:p>
        </p:txBody>
      </p:sp>
      <p:sp>
        <p:nvSpPr>
          <p:cNvPr id="2" name="TextBox 1">
            <a:extLst>
              <a:ext uri="{FF2B5EF4-FFF2-40B4-BE49-F238E27FC236}">
                <a16:creationId xmlns:a16="http://schemas.microsoft.com/office/drawing/2014/main" id="{E0BE2723-2F7B-27F9-8A05-408ACA01DD34}"/>
              </a:ext>
            </a:extLst>
          </p:cNvPr>
          <p:cNvSpPr txBox="1"/>
          <p:nvPr/>
        </p:nvSpPr>
        <p:spPr>
          <a:xfrm>
            <a:off x="3150219" y="2568274"/>
            <a:ext cx="6043961" cy="954107"/>
          </a:xfrm>
          <a:prstGeom prst="rect">
            <a:avLst/>
          </a:prstGeom>
          <a:noFill/>
          <a:ln w="28575">
            <a:solidFill>
              <a:srgbClr val="FF0000"/>
            </a:solidFill>
          </a:ln>
        </p:spPr>
        <p:txBody>
          <a:bodyPr wrap="square" rtlCol="0">
            <a:spAutoFit/>
          </a:bodyPr>
          <a:lstStyle/>
          <a:p>
            <a:r>
              <a:rPr lang="en-US" sz="2800" dirty="0">
                <a:solidFill>
                  <a:srgbClr val="3D3935"/>
                </a:solidFill>
                <a:latin typeface="Calibri" panose="020F0502020204030204" pitchFamily="34" charset="0"/>
                <a:cs typeface="Calibri" panose="020F0502020204030204" pitchFamily="34" charset="0"/>
              </a:rPr>
              <a:t>Modify the program to find and display the maximum number in the sequence.</a:t>
            </a:r>
            <a:endParaRPr lang="en-AU" sz="2800" dirty="0" err="1">
              <a:solidFill>
                <a:srgbClr val="3D393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538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DB86EA-B71B-2BC7-F44C-E82E1614EA90}"/>
              </a:ext>
            </a:extLst>
          </p:cNvPr>
          <p:cNvSpPr>
            <a:spLocks noGrp="1"/>
          </p:cNvSpPr>
          <p:nvPr>
            <p:ph type="sldNum" sz="quarter" idx="11"/>
          </p:nvPr>
        </p:nvSpPr>
        <p:spPr/>
        <p:txBody>
          <a:bodyPr/>
          <a:lstStyle/>
          <a:p>
            <a:pPr>
              <a:defRPr/>
            </a:pPr>
            <a:fld id="{52BAE153-106A-054D-8D30-6B13A2BC7148}" type="slidenum">
              <a:rPr lang="en-US" altLang="en-US" smtClean="0"/>
              <a:pPr>
                <a:defRPr/>
              </a:pPr>
              <a:t>52</a:t>
            </a:fld>
            <a:endParaRPr lang="en-US" altLang="en-US"/>
          </a:p>
        </p:txBody>
      </p:sp>
      <p:pic>
        <p:nvPicPr>
          <p:cNvPr id="6" name="Picture 5">
            <a:extLst>
              <a:ext uri="{FF2B5EF4-FFF2-40B4-BE49-F238E27FC236}">
                <a16:creationId xmlns:a16="http://schemas.microsoft.com/office/drawing/2014/main" id="{1F457E55-A809-D520-88E4-9421F9D83F07}"/>
              </a:ext>
            </a:extLst>
          </p:cNvPr>
          <p:cNvPicPr>
            <a:picLocks noChangeAspect="1"/>
          </p:cNvPicPr>
          <p:nvPr/>
        </p:nvPicPr>
        <p:blipFill rotWithShape="1">
          <a:blip r:embed="rId2"/>
          <a:srcRect t="40433" r="18902" b="13714"/>
          <a:stretch/>
        </p:blipFill>
        <p:spPr>
          <a:xfrm>
            <a:off x="864218" y="4499517"/>
            <a:ext cx="7415561" cy="2358483"/>
          </a:xfrm>
          <a:prstGeom prst="rect">
            <a:avLst/>
          </a:prstGeom>
          <a:ln w="28575">
            <a:solidFill>
              <a:srgbClr val="FF0000"/>
            </a:solidFill>
          </a:ln>
        </p:spPr>
      </p:pic>
      <p:pic>
        <p:nvPicPr>
          <p:cNvPr id="10" name="Picture 9">
            <a:extLst>
              <a:ext uri="{FF2B5EF4-FFF2-40B4-BE49-F238E27FC236}">
                <a16:creationId xmlns:a16="http://schemas.microsoft.com/office/drawing/2014/main" id="{A7C4A71A-8ADA-3BD0-3291-780048A6577C}"/>
              </a:ext>
            </a:extLst>
          </p:cNvPr>
          <p:cNvPicPr>
            <a:picLocks noChangeAspect="1"/>
          </p:cNvPicPr>
          <p:nvPr/>
        </p:nvPicPr>
        <p:blipFill rotWithShape="1">
          <a:blip r:embed="rId3"/>
          <a:srcRect t="7832" r="14756" b="11518"/>
          <a:stretch/>
        </p:blipFill>
        <p:spPr>
          <a:xfrm>
            <a:off x="674647" y="33453"/>
            <a:ext cx="7794702" cy="4148253"/>
          </a:xfrm>
          <a:prstGeom prst="rect">
            <a:avLst/>
          </a:prstGeom>
          <a:ln w="28575">
            <a:solidFill>
              <a:srgbClr val="FF0000"/>
            </a:solidFill>
          </a:ln>
        </p:spPr>
      </p:pic>
      <p:sp>
        <p:nvSpPr>
          <p:cNvPr id="11" name="Rectangle: Rounded Corners 10">
            <a:extLst>
              <a:ext uri="{FF2B5EF4-FFF2-40B4-BE49-F238E27FC236}">
                <a16:creationId xmlns:a16="http://schemas.microsoft.com/office/drawing/2014/main" id="{02778E8B-A93C-90A0-041D-23479EA1DF3F}"/>
              </a:ext>
            </a:extLst>
          </p:cNvPr>
          <p:cNvSpPr/>
          <p:nvPr/>
        </p:nvSpPr>
        <p:spPr>
          <a:xfrm>
            <a:off x="3501483" y="1438506"/>
            <a:ext cx="1806498" cy="66907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30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0C491B-8FAA-087C-D2DC-96062DCD372C}"/>
              </a:ext>
            </a:extLst>
          </p:cNvPr>
          <p:cNvPicPr>
            <a:picLocks noChangeAspect="1"/>
          </p:cNvPicPr>
          <p:nvPr/>
        </p:nvPicPr>
        <p:blipFill rotWithShape="1">
          <a:blip r:embed="rId2"/>
          <a:srcRect r="54023" b="5926"/>
          <a:stretch/>
        </p:blipFill>
        <p:spPr>
          <a:xfrm>
            <a:off x="0" y="857250"/>
            <a:ext cx="5129048" cy="5903214"/>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3941" y="3819367"/>
            <a:ext cx="1204749" cy="2462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1103586" y="1702675"/>
            <a:ext cx="1576552" cy="14381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B5331782-41EC-94FD-BBD8-865BE8394D1E}"/>
              </a:ext>
            </a:extLst>
          </p:cNvPr>
          <p:cNvSpPr/>
          <p:nvPr/>
        </p:nvSpPr>
        <p:spPr>
          <a:xfrm>
            <a:off x="3752193" y="2380593"/>
            <a:ext cx="1429407"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4742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83ACA-106B-8BAB-8B26-8D31099C0401}"/>
              </a:ext>
            </a:extLst>
          </p:cNvPr>
          <p:cNvPicPr>
            <a:picLocks noChangeAspect="1"/>
          </p:cNvPicPr>
          <p:nvPr/>
        </p:nvPicPr>
        <p:blipFill rotWithShape="1">
          <a:blip r:embed="rId2"/>
          <a:srcRect r="29770" b="27982"/>
          <a:stretch/>
        </p:blipFill>
        <p:spPr>
          <a:xfrm>
            <a:off x="0" y="857249"/>
            <a:ext cx="9144000" cy="5274449"/>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6" name="Rectangle: Rounded Corners 5">
            <a:extLst>
              <a:ext uri="{FF2B5EF4-FFF2-40B4-BE49-F238E27FC236}">
                <a16:creationId xmlns:a16="http://schemas.microsoft.com/office/drawing/2014/main" id="{6876D50D-A6C5-8CBE-9301-E02272024584}"/>
              </a:ext>
            </a:extLst>
          </p:cNvPr>
          <p:cNvSpPr/>
          <p:nvPr/>
        </p:nvSpPr>
        <p:spPr>
          <a:xfrm>
            <a:off x="7052442" y="5744020"/>
            <a:ext cx="1008994" cy="2462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4855779" y="2736480"/>
            <a:ext cx="1576552" cy="14381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B5331782-41EC-94FD-BBD8-865BE8394D1E}"/>
              </a:ext>
            </a:extLst>
          </p:cNvPr>
          <p:cNvSpPr/>
          <p:nvPr/>
        </p:nvSpPr>
        <p:spPr>
          <a:xfrm>
            <a:off x="4855779" y="1835982"/>
            <a:ext cx="1429407"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35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14F20-CCBF-22F0-896A-E2DC5F84B663}"/>
              </a:ext>
            </a:extLst>
          </p:cNvPr>
          <p:cNvPicPr>
            <a:picLocks noChangeAspect="1"/>
          </p:cNvPicPr>
          <p:nvPr/>
        </p:nvPicPr>
        <p:blipFill rotWithShape="1">
          <a:blip r:embed="rId2"/>
          <a:srcRect b="44125"/>
          <a:stretch/>
        </p:blipFill>
        <p:spPr>
          <a:xfrm>
            <a:off x="0" y="1443336"/>
            <a:ext cx="9144000" cy="2873922"/>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8</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p:sp>
        <p:nvSpPr>
          <p:cNvPr id="4" name="Rectangle: Rounded Corners 3">
            <a:extLst>
              <a:ext uri="{FF2B5EF4-FFF2-40B4-BE49-F238E27FC236}">
                <a16:creationId xmlns:a16="http://schemas.microsoft.com/office/drawing/2014/main" id="{06C0A195-B8F8-247F-A166-532F4850B28E}"/>
              </a:ext>
            </a:extLst>
          </p:cNvPr>
          <p:cNvSpPr/>
          <p:nvPr/>
        </p:nvSpPr>
        <p:spPr>
          <a:xfrm>
            <a:off x="1208688" y="3156894"/>
            <a:ext cx="3731173" cy="1734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3083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44547-F730-8B6C-307F-C917099EB4B6}"/>
              </a:ext>
            </a:extLst>
          </p:cNvPr>
          <p:cNvPicPr>
            <a:picLocks noChangeAspect="1"/>
          </p:cNvPicPr>
          <p:nvPr/>
        </p:nvPicPr>
        <p:blipFill rotWithShape="1">
          <a:blip r:embed="rId2"/>
          <a:srcRect b="11635"/>
          <a:stretch/>
        </p:blipFill>
        <p:spPr>
          <a:xfrm>
            <a:off x="0" y="819150"/>
            <a:ext cx="9144000" cy="4545067"/>
          </a:xfrm>
          <a:prstGeom prst="rect">
            <a:avLst/>
          </a:prstGeom>
        </p:spPr>
      </p:pic>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7772400" cy="819150"/>
          </a:xfrm>
        </p:spPr>
        <p:txBody>
          <a:bodyPr>
            <a:normAutofit/>
          </a:bodyPr>
          <a:lstStyle/>
          <a:p>
            <a:r>
              <a:rPr lang="en-US" altLang="en-US" dirty="0"/>
              <a:t>Task completion (3%)</a:t>
            </a:r>
            <a:endParaRPr lang="en-US" altLang="en-US" b="1" dirty="0"/>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06C0A195-B8F8-247F-A166-532F4850B28E}"/>
                  </a:ext>
                </a:extLst>
              </p:cNvPr>
              <p:cNvSpPr/>
              <p:nvPr/>
            </p:nvSpPr>
            <p:spPr>
              <a:xfrm>
                <a:off x="2196662" y="3605048"/>
                <a:ext cx="3352799" cy="94593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en-AU" i="1" smtClean="0">
                          <a:latin typeface="Cambria Math" panose="02040503050406030204" pitchFamily="18" charset="0"/>
                        </a:rPr>
                        <a:t>Type equation here.</a:t>
                      </a:fld>
                    </m:oMath>
                  </m:oMathPara>
                </a14:m>
                <a:endParaRPr lang="en-AU" dirty="0"/>
              </a:p>
            </p:txBody>
          </p:sp>
        </mc:Choice>
        <mc:Fallback xmlns="">
          <p:sp>
            <p:nvSpPr>
              <p:cNvPr id="4" name="Rectangle: Rounded Corners 3">
                <a:extLst>
                  <a:ext uri="{FF2B5EF4-FFF2-40B4-BE49-F238E27FC236}">
                    <a16:creationId xmlns:a16="http://schemas.microsoft.com/office/drawing/2014/main" id="{06C0A195-B8F8-247F-A166-532F4850B28E}"/>
                  </a:ext>
                </a:extLst>
              </p:cNvPr>
              <p:cNvSpPr>
                <a:spLocks noRot="1" noChangeAspect="1" noMove="1" noResize="1" noEditPoints="1" noAdjustHandles="1" noChangeArrowheads="1" noChangeShapeType="1" noTextEdit="1"/>
              </p:cNvSpPr>
              <p:nvPr/>
            </p:nvSpPr>
            <p:spPr>
              <a:xfrm>
                <a:off x="2196662" y="3605048"/>
                <a:ext cx="3352799" cy="945931"/>
              </a:xfrm>
              <a:prstGeom prst="roundRect">
                <a:avLst/>
              </a:prstGeom>
              <a:blipFill>
                <a:blip r:embed="rId3"/>
                <a:stretch>
                  <a:fillRect/>
                </a:stretch>
              </a:blipFill>
              <a:ln w="285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2CE38A-6FD0-AD74-771C-8B13C925DA3A}"/>
                  </a:ext>
                </a:extLst>
              </p:cNvPr>
              <p:cNvSpPr txBox="1"/>
              <p:nvPr/>
            </p:nvSpPr>
            <p:spPr>
              <a:xfrm>
                <a:off x="6285188" y="3977576"/>
                <a:ext cx="662150" cy="1306512"/>
              </a:xfrm>
              <a:prstGeom prst="rect">
                <a:avLst/>
              </a:prstGeom>
              <a:noFill/>
              <a:ln w="28575">
                <a:solidFill>
                  <a:srgbClr val="FF0000"/>
                </a:solidFill>
              </a:ln>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3D3935"/>
                          </a:solidFill>
                          <a:latin typeface="Cambria Math" panose="02040503050406030204" pitchFamily="18" charset="0"/>
                        </a:rPr>
                        <m:t>6</m:t>
                      </m:r>
                      <m:f>
                        <m:fPr>
                          <m:ctrlPr>
                            <a:rPr lang="en-AU" sz="2800" i="1" smtClean="0">
                              <a:solidFill>
                                <a:srgbClr val="3D3935"/>
                              </a:solidFill>
                              <a:latin typeface="Cambria Math" panose="02040503050406030204" pitchFamily="18" charset="0"/>
                            </a:rPr>
                          </m:ctrlPr>
                        </m:fPr>
                        <m:num>
                          <m:r>
                            <a:rPr lang="en-US" sz="2800" b="0" i="1" smtClean="0">
                              <a:solidFill>
                                <a:srgbClr val="3D3935"/>
                              </a:solidFill>
                              <a:latin typeface="Cambria Math" panose="02040503050406030204" pitchFamily="18" charset="0"/>
                            </a:rPr>
                            <m:t>1</m:t>
                          </m:r>
                        </m:num>
                        <m:den>
                          <m:r>
                            <a:rPr lang="en-US" sz="2800" b="0" i="1" smtClean="0">
                              <a:solidFill>
                                <a:srgbClr val="3D3935"/>
                              </a:solidFill>
                              <a:latin typeface="Cambria Math" panose="02040503050406030204" pitchFamily="18" charset="0"/>
                            </a:rPr>
                            <m:t>3</m:t>
                          </m:r>
                        </m:den>
                      </m:f>
                    </m:oMath>
                  </m:oMathPara>
                </a14:m>
                <a:endParaRPr lang="en-AU" sz="2800" dirty="0" err="1">
                  <a:solidFill>
                    <a:srgbClr val="3D3935"/>
                  </a:solidFill>
                </a:endParaRPr>
              </a:p>
            </p:txBody>
          </p:sp>
        </mc:Choice>
        <mc:Fallback xmlns="">
          <p:sp>
            <p:nvSpPr>
              <p:cNvPr id="6" name="TextBox 5">
                <a:extLst>
                  <a:ext uri="{FF2B5EF4-FFF2-40B4-BE49-F238E27FC236}">
                    <a16:creationId xmlns:a16="http://schemas.microsoft.com/office/drawing/2014/main" id="{AB2CE38A-6FD0-AD74-771C-8B13C925DA3A}"/>
                  </a:ext>
                </a:extLst>
              </p:cNvPr>
              <p:cNvSpPr txBox="1">
                <a:spLocks noRot="1" noChangeAspect="1" noMove="1" noResize="1" noEditPoints="1" noAdjustHandles="1" noChangeArrowheads="1" noChangeShapeType="1" noTextEdit="1"/>
              </p:cNvSpPr>
              <p:nvPr/>
            </p:nvSpPr>
            <p:spPr>
              <a:xfrm>
                <a:off x="6285188" y="3977576"/>
                <a:ext cx="662150" cy="1306512"/>
              </a:xfrm>
              <a:prstGeom prst="rect">
                <a:avLst/>
              </a:prstGeom>
              <a:blipFill>
                <a:blip r:embed="rId4"/>
                <a:stretch>
                  <a:fillRect/>
                </a:stretch>
              </a:blipFill>
              <a:ln w="28575">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9585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05866CA7-3031-48D4-BC56-8127880CD3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3175</TotalTime>
  <Words>3506</Words>
  <Application>Microsoft Office PowerPoint</Application>
  <PresentationFormat>On-screen Show (4:3)</PresentationFormat>
  <Paragraphs>439</Paragraphs>
  <Slides>52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2" baseType="lpstr">
      <vt:lpstr>Arial</vt:lpstr>
      <vt:lpstr>Arial-BoldMT</vt:lpstr>
      <vt:lpstr>Arial-ItalicMT</vt:lpstr>
      <vt:lpstr>ArialMT</vt:lpstr>
      <vt:lpstr>Calibri</vt:lpstr>
      <vt:lpstr>Calibri-Italic</vt:lpstr>
      <vt:lpstr>Cambria Math</vt:lpstr>
      <vt:lpstr>Consolas</vt:lpstr>
      <vt:lpstr>ACU Presentation</vt:lpstr>
      <vt:lpstr>think-cell Slide</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Task completion (3%)</vt:lpstr>
      <vt:lpstr>Please Explain Each Part of the Code</vt:lpstr>
      <vt:lpstr>Please Explain Each Part of the Code</vt:lpstr>
      <vt:lpstr>PowerPoint Presentation</vt:lpstr>
      <vt:lpstr>Task completion (3%)</vt:lpstr>
      <vt:lpstr>Task completion (3%)</vt:lpstr>
      <vt:lpstr>Task completion (3%)</vt:lpstr>
      <vt:lpstr>Task completion (3%)</vt:lpstr>
      <vt:lpstr>Task completion (3%)</vt:lpstr>
      <vt:lpstr>Task completion (3%)</vt:lpstr>
      <vt:lpstr>Task completion (3%)</vt:lpstr>
      <vt:lpstr>Task completion (3%)</vt:lpstr>
      <vt:lpstr>Task completion (3%)</vt:lpstr>
      <vt:lpstr>PowerPoint Presentation</vt:lpstr>
      <vt:lpstr>PowerPoint Presentation</vt:lpstr>
      <vt:lpstr>PowerPoint Presentation</vt:lpstr>
      <vt:lpstr>PowerPoint Presentation</vt:lpstr>
      <vt:lpstr>PowerPoint Presentation</vt:lpstr>
      <vt:lpstr>Task completion (3%)</vt:lpstr>
      <vt:lpstr>Task completion (3%)</vt:lpstr>
      <vt:lpstr>Task completion (3%)</vt:lpstr>
      <vt:lpstr>Task completion (3%)</vt:lpstr>
      <vt:lpstr>Task completion (3%)</vt:lpstr>
      <vt:lpstr>Task completion (3%)</vt:lpstr>
      <vt:lpstr>Original Problem:</vt:lpstr>
      <vt:lpstr>Fixed Problem:</vt:lpstr>
      <vt:lpstr>PowerPoint Presentation</vt:lpstr>
      <vt:lpstr>Part 2: Fixing the Syntax Error: Original Program:</vt:lpstr>
      <vt:lpstr>Fixed Program:</vt:lpstr>
      <vt:lpstr>Place the Code Within the Package, Run and Show the Results</vt:lpstr>
      <vt:lpstr>Task completion (3%)</vt:lpstr>
      <vt:lpstr>Task completion (3%)</vt:lpstr>
      <vt:lpstr>Task completion (3%)</vt:lpstr>
      <vt:lpstr>PowerPoint Presentation</vt:lpstr>
      <vt:lpstr>PowerPoint Presentation</vt:lpstr>
      <vt:lpstr>Task completion (3%)</vt:lpstr>
      <vt:lpstr>Task completion (3%)</vt:lpstr>
      <vt:lpstr>PowerPoint Presentation</vt:lpstr>
      <vt:lpstr>PowerPoint Presentation</vt:lpstr>
      <vt:lpstr>Task completion (3%)</vt:lpstr>
      <vt:lpstr>Task completion (3%)</vt:lpstr>
      <vt:lpstr>Task completion (3%)</vt:lpstr>
      <vt:lpstr>Task completion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635</cp:revision>
  <cp:lastPrinted>2017-08-03T04:07:41Z</cp:lastPrinted>
  <dcterms:created xsi:type="dcterms:W3CDTF">2017-05-11T09:33:32Z</dcterms:created>
  <dcterms:modified xsi:type="dcterms:W3CDTF">2024-09-05T17:21:17Z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